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94" r:id="rId2"/>
    <p:sldId id="312" r:id="rId3"/>
    <p:sldId id="317" r:id="rId4"/>
    <p:sldId id="325" r:id="rId5"/>
    <p:sldId id="345" r:id="rId6"/>
    <p:sldId id="315" r:id="rId7"/>
    <p:sldId id="348" r:id="rId8"/>
    <p:sldId id="319" r:id="rId9"/>
    <p:sldId id="296" r:id="rId10"/>
    <p:sldId id="297" r:id="rId11"/>
    <p:sldId id="295" r:id="rId12"/>
    <p:sldId id="299" r:id="rId13"/>
    <p:sldId id="300" r:id="rId14"/>
    <p:sldId id="301" r:id="rId15"/>
    <p:sldId id="298" r:id="rId16"/>
    <p:sldId id="326" r:id="rId17"/>
    <p:sldId id="328" r:id="rId18"/>
    <p:sldId id="327" r:id="rId19"/>
    <p:sldId id="302" r:id="rId20"/>
    <p:sldId id="303" r:id="rId21"/>
    <p:sldId id="304" r:id="rId22"/>
    <p:sldId id="305" r:id="rId23"/>
    <p:sldId id="308" r:id="rId24"/>
    <p:sldId id="307" r:id="rId25"/>
    <p:sldId id="306" r:id="rId26"/>
    <p:sldId id="349" r:id="rId27"/>
    <p:sldId id="350" r:id="rId28"/>
    <p:sldId id="329" r:id="rId29"/>
    <p:sldId id="309" r:id="rId30"/>
    <p:sldId id="292" r:id="rId31"/>
    <p:sldId id="322" r:id="rId32"/>
    <p:sldId id="323" r:id="rId33"/>
    <p:sldId id="310" r:id="rId34"/>
    <p:sldId id="286" r:id="rId35"/>
    <p:sldId id="334" r:id="rId36"/>
    <p:sldId id="330" r:id="rId37"/>
    <p:sldId id="287" r:id="rId38"/>
    <p:sldId id="343" r:id="rId39"/>
    <p:sldId id="289" r:id="rId40"/>
    <p:sldId id="344" r:id="rId41"/>
    <p:sldId id="346" r:id="rId42"/>
    <p:sldId id="318" r:id="rId43"/>
    <p:sldId id="352" r:id="rId4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57C49FB-9660-EB48-8DC5-347F52245BCC}">
          <p14:sldIdLst>
            <p14:sldId id="294"/>
            <p14:sldId id="312"/>
            <p14:sldId id="317"/>
            <p14:sldId id="325"/>
            <p14:sldId id="345"/>
            <p14:sldId id="315"/>
            <p14:sldId id="348"/>
          </p14:sldIdLst>
        </p14:section>
        <p14:section name="LeSS特徴" id="{86E0379F-5D76-914A-8809-F9DCCC40B4E3}">
          <p14:sldIdLst>
            <p14:sldId id="319"/>
            <p14:sldId id="296"/>
            <p14:sldId id="297"/>
            <p14:sldId id="295"/>
            <p14:sldId id="299"/>
            <p14:sldId id="300"/>
            <p14:sldId id="301"/>
          </p14:sldIdLst>
        </p14:section>
        <p14:section name="LeSS プロセス" id="{C5050466-31B0-CB4C-AA40-357842770E70}">
          <p14:sldIdLst>
            <p14:sldId id="298"/>
            <p14:sldId id="326"/>
            <p14:sldId id="328"/>
            <p14:sldId id="327"/>
            <p14:sldId id="302"/>
            <p14:sldId id="303"/>
            <p14:sldId id="304"/>
            <p14:sldId id="305"/>
            <p14:sldId id="308"/>
            <p14:sldId id="307"/>
            <p14:sldId id="306"/>
            <p14:sldId id="349"/>
            <p14:sldId id="350"/>
            <p14:sldId id="329"/>
            <p14:sldId id="309"/>
          </p14:sldIdLst>
        </p14:section>
        <p14:section name="LeSS Overview" id="{A9389289-825F-184A-AB42-5804AFD7CA91}">
          <p14:sldIdLst>
            <p14:sldId id="292"/>
            <p14:sldId id="322"/>
            <p14:sldId id="323"/>
          </p14:sldIdLst>
        </p14:section>
        <p14:section name="LeSS Huge" id="{52D0DDC9-485A-A84B-A6EC-1512D6850BAC}">
          <p14:sldIdLst>
            <p14:sldId id="310"/>
            <p14:sldId id="286"/>
            <p14:sldId id="334"/>
            <p14:sldId id="330"/>
            <p14:sldId id="287"/>
            <p14:sldId id="343"/>
            <p14:sldId id="289"/>
            <p14:sldId id="344"/>
          </p14:sldIdLst>
        </p14:section>
        <p14:section name="closing" id="{A37C5DCE-7882-024E-8718-A67C23CDD375}">
          <p14:sldIdLst>
            <p14:sldId id="346"/>
            <p14:sldId id="318"/>
            <p14:sldId id="3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5"/>
    <p:restoredTop sz="79659"/>
  </p:normalViewPr>
  <p:slideViewPr>
    <p:cSldViewPr snapToGrid="0" snapToObjects="1">
      <p:cViewPr>
        <p:scale>
          <a:sx n="112" d="100"/>
          <a:sy n="112" d="100"/>
        </p:scale>
        <p:origin x="928" y="40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4A6F54-2CFD-AA43-9FB9-DEB9D5B8D4A5}" type="datetimeFigureOut">
              <a:rPr kumimoji="1" lang="ja-JP" altLang="en-US" smtClean="0"/>
              <a:t>2015/12/31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CEA90-CD97-8041-9008-017D1B3FBB2D}" type="slidenum">
              <a:rPr kumimoji="1" lang="ja-JP" altLang="en-US" smtClean="0"/>
              <a:t>‹#›</a:t>
            </a:fld>
            <a:endParaRPr kumimoji="1" lang="ja-JP" altLang="en-US"/>
          </a:p>
        </p:txBody>
      </p:sp>
    </p:spTree>
    <p:extLst>
      <p:ext uri="{BB962C8B-B14F-4D97-AF65-F5344CB8AC3E}">
        <p14:creationId xmlns:p14="http://schemas.microsoft.com/office/powerpoint/2010/main" val="17300377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アジャイルコーチ</a:t>
            </a:r>
          </a:p>
          <a:p>
            <a:r>
              <a:rPr kumimoji="1" lang="ja-JP" altLang="en-US" dirty="0" smtClean="0"/>
              <a:t>アジャイルサムライ横浜道場</a:t>
            </a:r>
          </a:p>
          <a:p>
            <a:r>
              <a:rPr kumimoji="1" lang="ja-JP" altLang="en-US" dirty="0" smtClean="0"/>
              <a:t>今回お話する</a:t>
            </a:r>
            <a:r>
              <a:rPr kumimoji="1" lang="en-US" altLang="ja-JP" dirty="0" err="1" smtClean="0"/>
              <a:t>LeSS</a:t>
            </a:r>
            <a:r>
              <a:rPr kumimoji="1" lang="en-US" altLang="ja-JP" dirty="0" smtClean="0"/>
              <a:t> </a:t>
            </a:r>
            <a:r>
              <a:rPr kumimoji="1" lang="ja-JP" altLang="en-US" dirty="0" smtClean="0"/>
              <a:t>の勉強会である</a:t>
            </a:r>
          </a:p>
          <a:p>
            <a:r>
              <a:rPr kumimoji="1" lang="en-US" altLang="ja-JP" dirty="0" err="1" smtClean="0"/>
              <a:t>LeSS</a:t>
            </a:r>
            <a:r>
              <a:rPr kumimoji="1" lang="en-US" altLang="ja-JP" dirty="0" smtClean="0"/>
              <a:t> Study</a:t>
            </a:r>
          </a:p>
          <a:p>
            <a:r>
              <a:rPr kumimoji="1" lang="ja-JP" altLang="en-US" dirty="0" smtClean="0"/>
              <a:t>を主催しています</a:t>
            </a:r>
          </a:p>
          <a:p>
            <a:endParaRPr kumimoji="1" lang="ja-JP" altLang="en-US" dirty="0"/>
          </a:p>
        </p:txBody>
      </p:sp>
      <p:sp>
        <p:nvSpPr>
          <p:cNvPr id="4" name="スライド番号プレースホルダー 3"/>
          <p:cNvSpPr>
            <a:spLocks noGrp="1"/>
          </p:cNvSpPr>
          <p:nvPr>
            <p:ph type="sldNum" sz="quarter" idx="10"/>
          </p:nvPr>
        </p:nvSpPr>
        <p:spPr>
          <a:xfrm>
            <a:off x="3884816" y="8685413"/>
            <a:ext cx="2971587" cy="457126"/>
          </a:xfrm>
          <a:prstGeom prst="rect">
            <a:avLst/>
          </a:prstGeom>
        </p:spPr>
        <p:txBody>
          <a:bodyPr/>
          <a:lstStyle/>
          <a:p>
            <a:fld id="{A8B8F45E-3429-9D4A-AC9C-CED07C2247F7}" type="slidenum">
              <a:rPr lang="en-US" altLang="ja-JP" smtClean="0">
                <a:solidFill>
                  <a:prstClr val="black"/>
                </a:solidFill>
                <a:latin typeface="Calibri"/>
                <a:ea typeface="ＭＳ Ｐゴシック"/>
              </a:rPr>
              <a:pPr/>
              <a:t>2</a:t>
            </a:fld>
            <a:endParaRPr lang="en-US" altLang="ja-JP">
              <a:solidFill>
                <a:prstClr val="black"/>
              </a:solidFill>
              <a:latin typeface="Calibri"/>
              <a:ea typeface="ＭＳ Ｐゴシック"/>
            </a:endParaRPr>
          </a:p>
        </p:txBody>
      </p:sp>
    </p:spTree>
    <p:extLst>
      <p:ext uri="{BB962C8B-B14F-4D97-AF65-F5344CB8AC3E}">
        <p14:creationId xmlns:p14="http://schemas.microsoft.com/office/powerpoint/2010/main" val="40209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アジャイルコーチ</a:t>
            </a:r>
          </a:p>
          <a:p>
            <a:r>
              <a:rPr kumimoji="1" lang="ja-JP" altLang="en-US" dirty="0" smtClean="0"/>
              <a:t>アジャイルサムライ横浜道場</a:t>
            </a:r>
          </a:p>
          <a:p>
            <a:r>
              <a:rPr kumimoji="1" lang="ja-JP" altLang="en-US" dirty="0" smtClean="0"/>
              <a:t>今回お話する</a:t>
            </a:r>
            <a:r>
              <a:rPr kumimoji="1" lang="en-US" altLang="ja-JP" dirty="0" err="1" smtClean="0"/>
              <a:t>LeSS</a:t>
            </a:r>
            <a:r>
              <a:rPr kumimoji="1" lang="en-US" altLang="ja-JP" dirty="0" smtClean="0"/>
              <a:t> </a:t>
            </a:r>
            <a:r>
              <a:rPr kumimoji="1" lang="ja-JP" altLang="en-US" dirty="0" smtClean="0"/>
              <a:t>の勉強会である</a:t>
            </a:r>
          </a:p>
          <a:p>
            <a:r>
              <a:rPr kumimoji="1" lang="en-US" altLang="ja-JP" dirty="0" err="1" smtClean="0"/>
              <a:t>LeSS</a:t>
            </a:r>
            <a:r>
              <a:rPr kumimoji="1" lang="en-US" altLang="ja-JP" dirty="0" smtClean="0"/>
              <a:t> Study</a:t>
            </a:r>
          </a:p>
          <a:p>
            <a:r>
              <a:rPr kumimoji="1" lang="ja-JP" altLang="en-US" dirty="0" smtClean="0"/>
              <a:t>を主催しています</a:t>
            </a:r>
          </a:p>
          <a:p>
            <a:endParaRPr kumimoji="1" lang="ja-JP" altLang="en-US" dirty="0"/>
          </a:p>
        </p:txBody>
      </p:sp>
      <p:sp>
        <p:nvSpPr>
          <p:cNvPr id="4" name="スライド番号プレースホルダー 3"/>
          <p:cNvSpPr>
            <a:spLocks noGrp="1"/>
          </p:cNvSpPr>
          <p:nvPr>
            <p:ph type="sldNum" sz="quarter" idx="10"/>
          </p:nvPr>
        </p:nvSpPr>
        <p:spPr>
          <a:xfrm>
            <a:off x="3884816" y="8685413"/>
            <a:ext cx="2971587" cy="457126"/>
          </a:xfrm>
          <a:prstGeom prst="rect">
            <a:avLst/>
          </a:prstGeom>
        </p:spPr>
        <p:txBody>
          <a:bodyPr/>
          <a:lstStyle/>
          <a:p>
            <a:fld id="{A8B8F45E-3429-9D4A-AC9C-CED07C2247F7}" type="slidenum">
              <a:rPr lang="en-US" altLang="ja-JP" smtClean="0">
                <a:solidFill>
                  <a:prstClr val="black"/>
                </a:solidFill>
                <a:latin typeface="Calibri"/>
                <a:ea typeface="ＭＳ Ｐゴシック"/>
              </a:rPr>
              <a:pPr/>
              <a:t>43</a:t>
            </a:fld>
            <a:endParaRPr lang="en-US" altLang="ja-JP">
              <a:solidFill>
                <a:prstClr val="black"/>
              </a:solidFill>
              <a:latin typeface="Calibri"/>
              <a:ea typeface="ＭＳ Ｐゴシック"/>
            </a:endParaRPr>
          </a:p>
        </p:txBody>
      </p:sp>
    </p:spTree>
    <p:extLst>
      <p:ext uri="{BB962C8B-B14F-4D97-AF65-F5344CB8AC3E}">
        <p14:creationId xmlns:p14="http://schemas.microsoft.com/office/powerpoint/2010/main" val="978701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67011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ソーシャルネットワークを事業の柱として、</a:t>
            </a:r>
          </a:p>
          <a:p>
            <a:r>
              <a:rPr kumimoji="1" lang="ja-JP" altLang="en-US" dirty="0" smtClean="0"/>
              <a:t>様々なサービスを立ち上げています。</a:t>
            </a:r>
          </a:p>
          <a:p>
            <a:r>
              <a:rPr kumimoji="1" lang="ja-JP" altLang="en-US" dirty="0" smtClean="0"/>
              <a:t>最近では、シェリングサービスに力をいれています。</a:t>
            </a:r>
          </a:p>
          <a:p>
            <a:r>
              <a:rPr kumimoji="1" lang="ja-JP" altLang="en-US" dirty="0" smtClean="0"/>
              <a:t>また、事業会社であるため、新規事業立ち上げも活発に行われています。</a:t>
            </a:r>
          </a:p>
          <a:p>
            <a:endParaRPr kumimoji="1" lang="ja-JP" altLang="en-US" dirty="0" smtClean="0"/>
          </a:p>
          <a:p>
            <a:r>
              <a:rPr kumimoji="1" lang="ja-JP" altLang="en-US" dirty="0" smtClean="0"/>
              <a:t>アジャイルの推進することに興味がある方</a:t>
            </a:r>
          </a:p>
          <a:p>
            <a:r>
              <a:rPr kumimoji="1" lang="ja-JP" altLang="en-US" dirty="0" smtClean="0"/>
              <a:t>アジャイルで開発していきたいとお考えの方</a:t>
            </a:r>
          </a:p>
          <a:p>
            <a:r>
              <a:rPr kumimoji="1" lang="ja-JP" altLang="en-US" dirty="0" smtClean="0"/>
              <a:t>新規事業を立ち上げたいと考えている方</a:t>
            </a:r>
          </a:p>
          <a:p>
            <a:r>
              <a:rPr kumimoji="1" lang="ja-JP" altLang="en-US" dirty="0" smtClean="0"/>
              <a:t>お声がけください</a:t>
            </a:r>
          </a:p>
          <a:p>
            <a:r>
              <a:rPr kumimoji="1" lang="ja-JP" altLang="en-US" dirty="0" smtClean="0"/>
              <a:t>絶賛社員募集中です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4</a:t>
            </a:fld>
            <a:endParaRPr kumimoji="1" lang="ja-JP" altLang="en-US"/>
          </a:p>
        </p:txBody>
      </p:sp>
    </p:spTree>
    <p:extLst>
      <p:ext uri="{BB962C8B-B14F-4D97-AF65-F5344CB8AC3E}">
        <p14:creationId xmlns:p14="http://schemas.microsoft.com/office/powerpoint/2010/main" val="270020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LeSS</a:t>
            </a:r>
            <a:r>
              <a:rPr kumimoji="1" lang="en-US" altLang="ja-JP" dirty="0" smtClean="0"/>
              <a:t> Study </a:t>
            </a:r>
            <a:r>
              <a:rPr kumimoji="1" lang="ja-JP" altLang="en-US" dirty="0" smtClean="0"/>
              <a:t>は、</a:t>
            </a:r>
            <a:r>
              <a:rPr kumimoji="1" lang="en-US" altLang="ja-JP" dirty="0" err="1" smtClean="0"/>
              <a:t>LeSS</a:t>
            </a:r>
            <a:r>
              <a:rPr kumimoji="1" lang="ja-JP" altLang="en-US" dirty="0" smtClean="0"/>
              <a:t>を勉強する場としてはじめました。</a:t>
            </a:r>
          </a:p>
          <a:p>
            <a:r>
              <a:rPr kumimoji="1" lang="ja-JP" altLang="en-US" dirty="0" smtClean="0"/>
              <a:t>毎回、担当者を決め、担当者が、お題を決めて、</a:t>
            </a:r>
            <a:r>
              <a:rPr kumimoji="1" lang="en-US" altLang="ja-JP" dirty="0" err="1" smtClean="0"/>
              <a:t>less.works</a:t>
            </a:r>
            <a:r>
              <a:rPr kumimoji="1" lang="ja-JP" altLang="en-US" dirty="0" smtClean="0"/>
              <a:t>の内容を翻訳して</a:t>
            </a:r>
          </a:p>
          <a:p>
            <a:r>
              <a:rPr kumimoji="1" lang="ja-JP" altLang="en-US" dirty="0" smtClean="0"/>
              <a:t>プレゼンする形式を取っています。</a:t>
            </a:r>
          </a:p>
          <a:p>
            <a:r>
              <a:rPr kumimoji="1" lang="ja-JP" altLang="en-US" dirty="0" smtClean="0"/>
              <a:t>興味ある方は、参加、ご検討ください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6</a:t>
            </a:fld>
            <a:endParaRPr kumimoji="1" lang="ja-JP" altLang="en-US"/>
          </a:p>
        </p:txBody>
      </p:sp>
    </p:spTree>
    <p:extLst>
      <p:ext uri="{BB962C8B-B14F-4D97-AF65-F5344CB8AC3E}">
        <p14:creationId xmlns:p14="http://schemas.microsoft.com/office/powerpoint/2010/main" val="380064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自分が</a:t>
            </a:r>
            <a:r>
              <a:rPr kumimoji="1" lang="en-US" altLang="ja-JP" dirty="0" err="1" smtClean="0"/>
              <a:t>LeSS</a:t>
            </a:r>
            <a:r>
              <a:rPr kumimoji="1" lang="ja-JP" altLang="en-US" dirty="0" smtClean="0"/>
              <a:t>を気に入っているところ</a:t>
            </a:r>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8</a:t>
            </a:fld>
            <a:endParaRPr kumimoji="1" lang="ja-JP" altLang="en-US"/>
          </a:p>
        </p:txBody>
      </p:sp>
    </p:spTree>
    <p:extLst>
      <p:ext uri="{BB962C8B-B14F-4D97-AF65-F5344CB8AC3E}">
        <p14:creationId xmlns:p14="http://schemas.microsoft.com/office/powerpoint/2010/main" val="719216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2014</a:t>
            </a:r>
            <a:r>
              <a:rPr kumimoji="1" lang="ja-JP" altLang="en-US" dirty="0" smtClean="0"/>
              <a:t>年のバージョンワンのレポート</a:t>
            </a:r>
          </a:p>
          <a:p>
            <a:r>
              <a:rPr kumimoji="1" lang="en-US" altLang="ja-JP" dirty="0" smtClean="0"/>
              <a:t>Enterprise Scrum by Michael </a:t>
            </a:r>
            <a:r>
              <a:rPr kumimoji="1" lang="en-US" altLang="ja-JP" dirty="0" err="1" smtClean="0"/>
              <a:t>Beedle</a:t>
            </a:r>
            <a:endParaRPr kumimoji="1" lang="en-US" altLang="ja-JP" dirty="0" smtClean="0"/>
          </a:p>
          <a:p>
            <a:r>
              <a:rPr kumimoji="1" lang="en-US" altLang="ja-JP" dirty="0" smtClean="0"/>
              <a:t>Internally created method </a:t>
            </a:r>
            <a:r>
              <a:rPr kumimoji="1" lang="ja-JP" altLang="en-US" dirty="0" smtClean="0"/>
              <a:t>不明</a:t>
            </a:r>
          </a:p>
          <a:p>
            <a:r>
              <a:rPr kumimoji="1" lang="en-US" altLang="ja-JP" dirty="0" smtClean="0"/>
              <a:t>Scaled Agile Framework </a:t>
            </a:r>
            <a:r>
              <a:rPr kumimoji="1" lang="ja-JP" altLang="en-US" dirty="0" smtClean="0"/>
              <a:t>（</a:t>
            </a:r>
            <a:r>
              <a:rPr kumimoji="1" lang="en-US" altLang="ja-JP" dirty="0" err="1" smtClean="0"/>
              <a:t>SAFe</a:t>
            </a:r>
            <a:r>
              <a:rPr kumimoji="1" lang="ja-JP" altLang="en-US" dirty="0" smtClean="0"/>
              <a:t>）</a:t>
            </a:r>
            <a:r>
              <a:rPr kumimoji="1" lang="en-US" altLang="ja-JP" dirty="0" smtClean="0"/>
              <a:t>Dean </a:t>
            </a:r>
            <a:r>
              <a:rPr kumimoji="1" lang="en-US" altLang="ja-JP" dirty="0" err="1" smtClean="0"/>
              <a:t>Leffingwell</a:t>
            </a:r>
            <a:endParaRPr kumimoji="1" lang="en-US" altLang="ja-JP" dirty="0" smtClean="0"/>
          </a:p>
          <a:p>
            <a:r>
              <a:rPr kumimoji="1" lang="en-US" altLang="ja-JP" dirty="0" smtClean="0"/>
              <a:t>Lean management http://</a:t>
            </a:r>
            <a:r>
              <a:rPr kumimoji="1" lang="en-US" altLang="ja-JP" dirty="0" err="1" smtClean="0"/>
              <a:t>www.mckinsey.com</a:t>
            </a:r>
            <a:r>
              <a:rPr kumimoji="1" lang="en-US" altLang="ja-JP" dirty="0" smtClean="0"/>
              <a:t>/</a:t>
            </a:r>
            <a:r>
              <a:rPr kumimoji="1" lang="en-US" altLang="ja-JP" dirty="0" err="1" smtClean="0"/>
              <a:t>client_service</a:t>
            </a:r>
            <a:r>
              <a:rPr kumimoji="1" lang="en-US" altLang="ja-JP" dirty="0" smtClean="0"/>
              <a:t>/operations/</a:t>
            </a:r>
            <a:r>
              <a:rPr kumimoji="1" lang="en-US" altLang="ja-JP" dirty="0" err="1" smtClean="0"/>
              <a:t>latest_thinking</a:t>
            </a:r>
            <a:r>
              <a:rPr kumimoji="1" lang="en-US" altLang="ja-JP" dirty="0" smtClean="0"/>
              <a:t>/</a:t>
            </a:r>
            <a:r>
              <a:rPr kumimoji="1" lang="en-US" altLang="ja-JP" dirty="0" err="1" smtClean="0"/>
              <a:t>lean_management</a:t>
            </a:r>
            <a:endParaRPr kumimoji="1" lang="en-US" altLang="ja-JP" dirty="0" smtClean="0"/>
          </a:p>
          <a:p>
            <a:r>
              <a:rPr kumimoji="1" lang="en-US" altLang="ja-JP" dirty="0" smtClean="0"/>
              <a:t>Enterprise Agile </a:t>
            </a:r>
            <a:r>
              <a:rPr kumimoji="1" lang="ja-JP" altLang="en-US" dirty="0" smtClean="0"/>
              <a:t>不明</a:t>
            </a:r>
          </a:p>
          <a:p>
            <a:r>
              <a:rPr kumimoji="1" lang="en-US" altLang="ja-JP" dirty="0" smtClean="0"/>
              <a:t>Enterprise Scrum Michael </a:t>
            </a:r>
            <a:r>
              <a:rPr kumimoji="1" lang="en-US" altLang="ja-JP" dirty="0" err="1" smtClean="0"/>
              <a:t>Beedle</a:t>
            </a:r>
            <a:endParaRPr kumimoji="1" lang="en-US" altLang="ja-JP" dirty="0" smtClean="0"/>
          </a:p>
          <a:p>
            <a:r>
              <a:rPr kumimoji="1" lang="en-US" altLang="ja-JP" dirty="0" smtClean="0"/>
              <a:t>Agile Portfolio Management (APM) </a:t>
            </a:r>
            <a:r>
              <a:rPr kumimoji="1" lang="en-US" altLang="ja-JP" dirty="0" err="1" smtClean="0"/>
              <a:t>Jochen</a:t>
            </a:r>
            <a:r>
              <a:rPr kumimoji="1" lang="en-US" altLang="ja-JP" dirty="0" smtClean="0"/>
              <a:t> Krebs</a:t>
            </a:r>
          </a:p>
          <a:p>
            <a:r>
              <a:rPr kumimoji="1" lang="en-US" altLang="ja-JP" dirty="0" smtClean="0"/>
              <a:t>Disciplined Agile Delivery (DAD) Scott W. Ambler</a:t>
            </a:r>
            <a:r>
              <a:rPr kumimoji="1" lang="ja-JP" altLang="en-US" dirty="0" smtClean="0"/>
              <a:t>、 </a:t>
            </a:r>
            <a:r>
              <a:rPr kumimoji="1" lang="en-US" altLang="ja-JP" dirty="0" smtClean="0"/>
              <a:t>Mark Lines</a:t>
            </a:r>
          </a:p>
          <a:p>
            <a:r>
              <a:rPr kumimoji="1" lang="en-US" altLang="ja-JP" dirty="0" smtClean="0"/>
              <a:t>Large-Scale Scrum (</a:t>
            </a:r>
            <a:r>
              <a:rPr kumimoji="1" lang="en-US" altLang="ja-JP" dirty="0" err="1" smtClean="0"/>
              <a:t>LeSS</a:t>
            </a:r>
            <a:r>
              <a:rPr kumimoji="1" lang="en-US" altLang="ja-JP" dirty="0" smtClean="0"/>
              <a:t>) Craig </a:t>
            </a:r>
            <a:r>
              <a:rPr kumimoji="1" lang="en-US" altLang="ja-JP" dirty="0" err="1" smtClean="0"/>
              <a:t>Larman</a:t>
            </a:r>
            <a:r>
              <a:rPr kumimoji="1" lang="ja-JP" altLang="en-US" dirty="0" smtClean="0"/>
              <a:t>、 </a:t>
            </a:r>
            <a:r>
              <a:rPr kumimoji="1" lang="en-US" altLang="ja-JP" dirty="0" smtClean="0"/>
              <a:t>Bas </a:t>
            </a:r>
            <a:r>
              <a:rPr kumimoji="1" lang="en-US" altLang="ja-JP" dirty="0" err="1" smtClean="0"/>
              <a:t>Vodde</a:t>
            </a:r>
            <a:endParaRPr kumimoji="1" lang="en-US" altLang="ja-JP" dirty="0" smtClean="0"/>
          </a:p>
          <a:p>
            <a:r>
              <a:rPr kumimoji="1" lang="en-US" altLang="ja-JP" dirty="0" smtClean="0"/>
              <a:t>Recipes for Agile Governance in the Enterprise (RAGE) Kevin Thompson https://</a:t>
            </a:r>
            <a:r>
              <a:rPr kumimoji="1" lang="en-US" altLang="ja-JP" dirty="0" err="1" smtClean="0"/>
              <a:t>www.cprime.com</a:t>
            </a:r>
            <a:r>
              <a:rPr kumimoji="1" lang="en-US" altLang="ja-JP" dirty="0" smtClean="0"/>
              <a:t>/resource/white-papers/recipes-for-agile-governance-in-the-enterprise/</a:t>
            </a:r>
          </a:p>
        </p:txBody>
      </p:sp>
      <p:sp>
        <p:nvSpPr>
          <p:cNvPr id="4" name="スライド番号プレースホルダー 3"/>
          <p:cNvSpPr>
            <a:spLocks noGrp="1"/>
          </p:cNvSpPr>
          <p:nvPr>
            <p:ph type="sldNum" sz="quarter" idx="10"/>
          </p:nvPr>
        </p:nvSpPr>
        <p:spPr/>
        <p:txBody>
          <a:bodyPr/>
          <a:lstStyle/>
          <a:p>
            <a:fld id="{F3AF0A59-0357-824D-80C9-4D8EFC7E67A7}" type="slidenum">
              <a:rPr kumimoji="1" lang="ja-JP" altLang="en-US" smtClean="0"/>
              <a:t>30</a:t>
            </a:fld>
            <a:endParaRPr kumimoji="1" lang="ja-JP" altLang="en-US"/>
          </a:p>
        </p:txBody>
      </p:sp>
    </p:spTree>
    <p:extLst>
      <p:ext uri="{BB962C8B-B14F-4D97-AF65-F5344CB8AC3E}">
        <p14:creationId xmlns:p14="http://schemas.microsoft.com/office/powerpoint/2010/main" val="2003626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31</a:t>
            </a:fld>
            <a:endParaRPr kumimoji="1" lang="ja-JP" altLang="en-US"/>
          </a:p>
        </p:txBody>
      </p:sp>
    </p:spTree>
    <p:extLst>
      <p:ext uri="{BB962C8B-B14F-4D97-AF65-F5344CB8AC3E}">
        <p14:creationId xmlns:p14="http://schemas.microsoft.com/office/powerpoint/2010/main" val="329989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800" dirty="0" smtClean="0"/>
              <a:t>基本は１チームのスクラムと同じ</a:t>
            </a:r>
          </a:p>
          <a:p>
            <a:r>
              <a:rPr kumimoji="1" lang="ja-JP" altLang="en-US" sz="2800" dirty="0" smtClean="0"/>
              <a:t>大規模であるがための工夫</a:t>
            </a:r>
          </a:p>
          <a:p>
            <a:pPr lvl="1"/>
            <a:r>
              <a:rPr kumimoji="1" lang="ja-JP" altLang="en-US" sz="2800" dirty="0" smtClean="0">
                <a:solidFill>
                  <a:srgbClr val="FF0000"/>
                </a:solidFill>
              </a:rPr>
              <a:t>チームの代表者が参加するイベントが存在する</a:t>
            </a:r>
          </a:p>
          <a:p>
            <a:pPr lvl="2"/>
            <a:r>
              <a:rPr kumimoji="1" lang="ja-JP" altLang="en-US" sz="2800" dirty="0" smtClean="0"/>
              <a:t>スプリントプランニング第１部</a:t>
            </a:r>
          </a:p>
          <a:p>
            <a:pPr lvl="2"/>
            <a:r>
              <a:rPr kumimoji="1" lang="ja-JP" altLang="en-US" sz="2800" dirty="0" smtClean="0"/>
              <a:t>スプリントレビュー</a:t>
            </a:r>
          </a:p>
          <a:p>
            <a:pPr lvl="1"/>
            <a:r>
              <a:rPr kumimoji="1" lang="ja-JP" altLang="en-US" sz="2800" dirty="0" smtClean="0">
                <a:solidFill>
                  <a:srgbClr val="FF0000"/>
                </a:solidFill>
              </a:rPr>
              <a:t>スクラムには無いイベントが定義されている</a:t>
            </a:r>
          </a:p>
          <a:p>
            <a:pPr lvl="2"/>
            <a:r>
              <a:rPr kumimoji="1" lang="ja-JP" altLang="en-US" sz="2800" dirty="0" smtClean="0"/>
              <a:t>全体的なプロダクトバックログリファインメント</a:t>
            </a:r>
          </a:p>
          <a:p>
            <a:pPr lvl="2"/>
            <a:r>
              <a:rPr kumimoji="1" lang="ja-JP" altLang="en-US" sz="2800" dirty="0" smtClean="0"/>
              <a:t>全体的なレトロスペクティブ</a:t>
            </a:r>
          </a:p>
          <a:p>
            <a:pPr lvl="1"/>
            <a:r>
              <a:rPr kumimoji="1" lang="ja-JP" altLang="en-US" sz="2800" dirty="0" smtClean="0">
                <a:solidFill>
                  <a:srgbClr val="FF0000"/>
                </a:solidFill>
              </a:rPr>
              <a:t>一つの大きな部屋で全てのチームで行う</a:t>
            </a:r>
          </a:p>
          <a:p>
            <a:pPr lvl="2"/>
            <a:r>
              <a:rPr kumimoji="1" lang="en-US" altLang="ja-JP" sz="2800" dirty="0" smtClean="0"/>
              <a:t>(</a:t>
            </a:r>
            <a:r>
              <a:rPr kumimoji="1" lang="ja-JP" altLang="en-US" sz="2800" dirty="0" smtClean="0"/>
              <a:t>プロダクトバックログリファインメント</a:t>
            </a:r>
            <a:r>
              <a:rPr kumimoji="1" lang="en-US" altLang="ja-JP" sz="2800" dirty="0" smtClean="0"/>
              <a:t>)</a:t>
            </a:r>
            <a:endParaRPr kumimoji="1" lang="ja-JP" altLang="en-US" sz="2800" dirty="0" smtClean="0"/>
          </a:p>
          <a:p>
            <a:pPr lvl="2"/>
            <a:r>
              <a:rPr kumimoji="1" lang="ja-JP" altLang="en-US" sz="2800" dirty="0" smtClean="0"/>
              <a:t>スプリントレビュー</a:t>
            </a:r>
          </a:p>
          <a:p>
            <a:pPr lvl="1"/>
            <a:r>
              <a:rPr kumimoji="1" lang="ja-JP" altLang="en-US" sz="2800" dirty="0" smtClean="0">
                <a:solidFill>
                  <a:srgbClr val="FF0000"/>
                </a:solidFill>
              </a:rPr>
              <a:t>情報共有のため</a:t>
            </a:r>
            <a:br>
              <a:rPr kumimoji="1" lang="ja-JP" altLang="en-US" sz="2800" dirty="0" smtClean="0">
                <a:solidFill>
                  <a:srgbClr val="FF0000"/>
                </a:solidFill>
              </a:rPr>
            </a:br>
            <a:r>
              <a:rPr kumimoji="1" lang="ja-JP" altLang="en-US" sz="2800" dirty="0" smtClean="0">
                <a:solidFill>
                  <a:srgbClr val="FF0000"/>
                </a:solidFill>
              </a:rPr>
              <a:t>他のチームにオブザーブ参加が可能</a:t>
            </a:r>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32</a:t>
            </a:fld>
            <a:endParaRPr kumimoji="1" lang="ja-JP" altLang="en-US"/>
          </a:p>
        </p:txBody>
      </p:sp>
    </p:spTree>
    <p:extLst>
      <p:ext uri="{BB962C8B-B14F-4D97-AF65-F5344CB8AC3E}">
        <p14:creationId xmlns:p14="http://schemas.microsoft.com/office/powerpoint/2010/main" val="1330396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LeSS</a:t>
            </a:r>
            <a:r>
              <a:rPr kumimoji="1" lang="en-US" altLang="ja-JP" dirty="0" smtClean="0"/>
              <a:t> Study </a:t>
            </a:r>
            <a:r>
              <a:rPr kumimoji="1" lang="ja-JP" altLang="en-US" dirty="0" smtClean="0"/>
              <a:t>は、</a:t>
            </a:r>
            <a:r>
              <a:rPr kumimoji="1" lang="en-US" altLang="ja-JP" dirty="0" err="1" smtClean="0"/>
              <a:t>LeSS</a:t>
            </a:r>
            <a:r>
              <a:rPr kumimoji="1" lang="ja-JP" altLang="en-US" dirty="0" smtClean="0"/>
              <a:t>を勉強する場としてはじめました。</a:t>
            </a:r>
          </a:p>
          <a:p>
            <a:r>
              <a:rPr kumimoji="1" lang="ja-JP" altLang="en-US" dirty="0" smtClean="0"/>
              <a:t>毎回、担当者を決め、担当者が、お題を決めて、</a:t>
            </a:r>
            <a:r>
              <a:rPr kumimoji="1" lang="en-US" altLang="ja-JP" dirty="0" err="1" smtClean="0"/>
              <a:t>less.works</a:t>
            </a:r>
            <a:r>
              <a:rPr kumimoji="1" lang="ja-JP" altLang="en-US" dirty="0" smtClean="0"/>
              <a:t>の内容を翻訳して</a:t>
            </a:r>
          </a:p>
          <a:p>
            <a:r>
              <a:rPr kumimoji="1" lang="ja-JP" altLang="en-US" dirty="0" smtClean="0"/>
              <a:t>プレゼンする形式を取っています。</a:t>
            </a:r>
          </a:p>
          <a:p>
            <a:r>
              <a:rPr kumimoji="1" lang="ja-JP" altLang="en-US" dirty="0" smtClean="0"/>
              <a:t>興味ある方は、参加、ご検討ください</a:t>
            </a:r>
            <a:endParaRPr kumimoji="1" lang="en-US" altLang="ja-JP" dirty="0" smtClean="0"/>
          </a:p>
          <a:p>
            <a:r>
              <a:rPr kumimoji="1" lang="ja-JP" altLang="en-US" dirty="0" smtClean="0"/>
              <a:t>次回は</a:t>
            </a:r>
            <a:r>
              <a:rPr kumimoji="1" lang="en-US" altLang="ja-JP" dirty="0" smtClean="0"/>
              <a:t> 12/16 </a:t>
            </a:r>
            <a:r>
              <a:rPr kumimoji="1" lang="ja-JP" altLang="en-US" dirty="0" smtClean="0"/>
              <a:t>に開催します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41</a:t>
            </a:fld>
            <a:endParaRPr kumimoji="1" lang="ja-JP" altLang="en-US"/>
          </a:p>
        </p:txBody>
      </p:sp>
    </p:spTree>
    <p:extLst>
      <p:ext uri="{BB962C8B-B14F-4D97-AF65-F5344CB8AC3E}">
        <p14:creationId xmlns:p14="http://schemas.microsoft.com/office/powerpoint/2010/main" val="900857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355" y="2130850"/>
            <a:ext cx="7773293" cy="1470049"/>
          </a:xfrm>
        </p:spPr>
        <p:txBody>
          <a:bodyPr/>
          <a:lstStyle>
            <a:lvl1pPr algn="ctr">
              <a:defRPr/>
            </a:lvl1pPr>
          </a:lstStyle>
          <a:p>
            <a:r>
              <a:rPr lang="ja-JP" altLang="en-US" smtClean="0"/>
              <a:t>マスター タイトルの書式設定</a:t>
            </a:r>
            <a:endParaRPr lang="ja-JP" altLang="en-US" dirty="0"/>
          </a:p>
        </p:txBody>
      </p:sp>
      <p:sp>
        <p:nvSpPr>
          <p:cNvPr id="3" name="サブタイトル 2"/>
          <p:cNvSpPr>
            <a:spLocks noGrp="1"/>
          </p:cNvSpPr>
          <p:nvPr>
            <p:ph type="subTitle" idx="1"/>
          </p:nvPr>
        </p:nvSpPr>
        <p:spPr>
          <a:xfrm>
            <a:off x="1371825" y="3886649"/>
            <a:ext cx="6400354" cy="1752451"/>
          </a:xfrm>
          <a:prstGeom prst="rect">
            <a:avLst/>
          </a:prstGeom>
        </p:spPr>
        <p:txBody>
          <a:bodyPr vert="horz" lIns="64291" tIns="32146" rIns="64291" bIns="32146"/>
          <a:lstStyle>
            <a:lvl1pPr marL="0" indent="0" algn="ctr">
              <a:buNone/>
              <a:defRPr>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lgn="ctr">
              <a:buNone/>
              <a:defRPr/>
            </a:lvl2pPr>
            <a:lvl3pPr marL="482186" indent="0" algn="ctr">
              <a:buNone/>
              <a:defRPr/>
            </a:lvl3pPr>
            <a:lvl4pPr marL="723279" indent="0" algn="ctr">
              <a:buNone/>
              <a:defRPr/>
            </a:lvl4pPr>
            <a:lvl5pPr marL="964372" indent="0" algn="ctr">
              <a:buNone/>
              <a:defRPr/>
            </a:lvl5pPr>
            <a:lvl6pPr marL="1205465" indent="0" algn="ctr">
              <a:buNone/>
              <a:defRPr/>
            </a:lvl6pPr>
            <a:lvl7pPr marL="1446558" indent="0" algn="ctr">
              <a:buNone/>
              <a:defRPr/>
            </a:lvl7pPr>
            <a:lvl8pPr marL="1687651" indent="0" algn="ctr">
              <a:buNone/>
              <a:defRPr/>
            </a:lvl8pPr>
            <a:lvl9pPr marL="1928744" indent="0" algn="ctr">
              <a:buNone/>
              <a:defRPr/>
            </a:lvl9pPr>
          </a:lstStyle>
          <a:p>
            <a:r>
              <a:rPr lang="ja-JP" altLang="en-US" smtClean="0"/>
              <a:t>マスター サブタイトルの書式設定</a:t>
            </a:r>
            <a:endParaRPr lang="ja-JP" altLang="en-US" dirty="0"/>
          </a:p>
        </p:txBody>
      </p:sp>
    </p:spTree>
    <p:extLst>
      <p:ext uri="{BB962C8B-B14F-4D97-AF65-F5344CB8AC3E}">
        <p14:creationId xmlns:p14="http://schemas.microsoft.com/office/powerpoint/2010/main" val="637321649"/>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dirty="0"/>
          </a:p>
        </p:txBody>
      </p:sp>
      <p:sp>
        <p:nvSpPr>
          <p:cNvPr id="3" name="コンテンツ プレースホルダー 2"/>
          <p:cNvSpPr>
            <a:spLocks noGrp="1"/>
          </p:cNvSpPr>
          <p:nvPr>
            <p:ph idx="1"/>
          </p:nvPr>
        </p:nvSpPr>
        <p:spPr>
          <a:xfrm>
            <a:off x="237509" y="942165"/>
            <a:ext cx="8652159"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n"/>
              <a:defRPr sz="2800">
                <a:latin typeface="Meiryo" charset="-128"/>
                <a:ea typeface="Meiryo" charset="-128"/>
                <a:cs typeface="Meiryo" charset="-128"/>
              </a:defRPr>
            </a:lvl1pPr>
            <a:lvl2pPr marL="405000" indent="-221400">
              <a:spcBef>
                <a:spcPts val="300"/>
              </a:spcBef>
              <a:buSzPct val="80000"/>
              <a:buFont typeface="Wingdings" charset="2"/>
              <a:buChar char="l"/>
              <a:defRPr sz="2800">
                <a:latin typeface="Meiryo" charset="-128"/>
                <a:ea typeface="Meiryo" charset="-128"/>
                <a:cs typeface="Meiryo" charset="-128"/>
              </a:defRPr>
            </a:lvl2pPr>
            <a:lvl3pPr marL="540000" indent="-216000">
              <a:spcBef>
                <a:spcPts val="0"/>
              </a:spcBef>
              <a:buSzPct val="80000"/>
              <a:buFont typeface="Wingdings" charset="2"/>
              <a:buChar char="Ø"/>
              <a:defRPr sz="2800">
                <a:latin typeface="Meiryo" charset="-128"/>
                <a:ea typeface="Meiryo" charset="-128"/>
                <a:cs typeface="Meiryo" charset="-128"/>
              </a:defRPr>
            </a:lvl3pPr>
            <a:lvl4pPr marL="675000" indent="-216000">
              <a:spcBef>
                <a:spcPts val="0"/>
              </a:spcBef>
              <a:buSzPct val="100000"/>
              <a:defRPr sz="2800">
                <a:latin typeface="Meiryo" charset="-128"/>
                <a:ea typeface="Meiryo" charset="-128"/>
                <a:cs typeface="Meiryo" charset="-128"/>
              </a:defRPr>
            </a:lvl4pPr>
            <a:lvl5pPr marL="839700" indent="-216000">
              <a:spcBef>
                <a:spcPts val="0"/>
              </a:spcBef>
              <a:buSzPct val="100000"/>
              <a:defRPr sz="2800">
                <a:latin typeface="Meiryo" charset="-128"/>
                <a:ea typeface="Meiryo" charset="-128"/>
                <a:cs typeface="Meiryo" charset="-128"/>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dirty="0"/>
          </a:p>
        </p:txBody>
      </p:sp>
      <p:sp>
        <p:nvSpPr>
          <p:cNvPr id="4"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964007154"/>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237510" y="942165"/>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n"/>
              <a:defRPr sz="18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Wingdings" charset="2"/>
              <a:buChar char="l"/>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Wingdings" charset="2"/>
              <a:buChar char="Ø"/>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dirty="0"/>
          </a:p>
        </p:txBody>
      </p:sp>
      <p:sp>
        <p:nvSpPr>
          <p:cNvPr id="5" name="コンテンツ プレースホルダー 2"/>
          <p:cNvSpPr>
            <a:spLocks noGrp="1"/>
          </p:cNvSpPr>
          <p:nvPr>
            <p:ph idx="10"/>
          </p:nvPr>
        </p:nvSpPr>
        <p:spPr>
          <a:xfrm>
            <a:off x="4730134" y="942165"/>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n"/>
              <a:defRPr sz="18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Wingdings" charset="2"/>
              <a:buChar char="l"/>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Wingdings" charset="2"/>
              <a:buChar char="Ø"/>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dirty="0"/>
          </a:p>
        </p:txBody>
      </p:sp>
      <p:sp>
        <p:nvSpPr>
          <p:cNvPr id="6" name="スライド番号プレースホルダー 1"/>
          <p:cNvSpPr>
            <a:spLocks noGrp="1"/>
          </p:cNvSpPr>
          <p:nvPr>
            <p:ph type="sldNum" sz="quarter" idx="11"/>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97099241"/>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190" y="4406803"/>
            <a:ext cx="7772176" cy="1361777"/>
          </a:xfrm>
        </p:spPr>
        <p:txBody>
          <a:bodyPr/>
          <a:lstStyle>
            <a:lvl1pPr algn="l">
              <a:defRPr sz="2800" b="1" cap="a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mtClean="0"/>
              <a:t>マスター タイトルの書式設定</a:t>
            </a:r>
            <a:endParaRPr lang="ja-JP" altLang="en-US" dirty="0"/>
          </a:p>
        </p:txBody>
      </p:sp>
      <p:sp>
        <p:nvSpPr>
          <p:cNvPr id="3" name="テキスト プレースホルダー 2"/>
          <p:cNvSpPr>
            <a:spLocks noGrp="1"/>
          </p:cNvSpPr>
          <p:nvPr>
            <p:ph type="body" idx="1"/>
          </p:nvPr>
        </p:nvSpPr>
        <p:spPr>
          <a:xfrm>
            <a:off x="722190" y="2906613"/>
            <a:ext cx="7772176" cy="1500188"/>
          </a:xfrm>
          <a:prstGeom prst="rect">
            <a:avLst/>
          </a:prstGeom>
        </p:spPr>
        <p:txBody>
          <a:bodyPr vert="horz" lIns="64291" tIns="32146" rIns="64291" bIns="32146" anchor="b"/>
          <a:lstStyle>
            <a:lvl1pPr marL="0" indent="0">
              <a:buNone/>
              <a:defRPr sz="1600">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buNone/>
              <a:defRPr sz="975"/>
            </a:lvl2pPr>
            <a:lvl3pPr marL="482186" indent="0">
              <a:buNone/>
              <a:defRPr sz="825"/>
            </a:lvl3pPr>
            <a:lvl4pPr marL="723279" indent="0">
              <a:buNone/>
              <a:defRPr sz="750"/>
            </a:lvl4pPr>
            <a:lvl5pPr marL="964372" indent="0">
              <a:buNone/>
              <a:defRPr sz="750"/>
            </a:lvl5pPr>
            <a:lvl6pPr marL="1205465" indent="0">
              <a:buNone/>
              <a:defRPr sz="750"/>
            </a:lvl6pPr>
            <a:lvl7pPr marL="1446558" indent="0">
              <a:buNone/>
              <a:defRPr sz="750"/>
            </a:lvl7pPr>
            <a:lvl8pPr marL="1687651" indent="0">
              <a:buNone/>
              <a:defRPr sz="750"/>
            </a:lvl8pPr>
            <a:lvl9pPr marL="1928744" indent="0">
              <a:buNone/>
              <a:defRPr sz="750"/>
            </a:lvl9pPr>
          </a:lstStyle>
          <a:p>
            <a:pPr lvl="0"/>
            <a:r>
              <a:rPr lang="ja-JP" altLang="en-US" smtClean="0"/>
              <a:t>マスター テキストの書式設定</a:t>
            </a:r>
          </a:p>
        </p:txBody>
      </p:sp>
      <p:sp>
        <p:nvSpPr>
          <p:cNvPr id="4" name="スライド番号プレースホルダー 1"/>
          <p:cNvSpPr>
            <a:spLocks noGrp="1"/>
          </p:cNvSpPr>
          <p:nvPr>
            <p:ph type="sldNum" sz="quarter" idx="10"/>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2006855414"/>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840783316"/>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0" y="3048277"/>
            <a:ext cx="9144000" cy="607219"/>
          </a:xfrm>
        </p:spPr>
        <p:txBody>
          <a:bodyPr anchor="ctr"/>
          <a:lstStyle>
            <a:lvl1pPr algn="ctr">
              <a:defRPr sz="4000"/>
            </a:lvl1p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602794752"/>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491033965"/>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238126" y="179389"/>
            <a:ext cx="8651875" cy="513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17" tIns="35717" rIns="35717" bIns="35717" numCol="1" anchor="ctr" anchorCtr="0" compatLnSpc="1">
            <a:prstTxWarp prst="textNoShape">
              <a:avLst/>
            </a:prstTxWarp>
          </a:bodyPr>
          <a:lstStyle/>
          <a:p>
            <a:pPr lvl="0"/>
            <a:r>
              <a:rPr lang="ja-JP" altLang="en-US" dirty="0" smtClean="0">
                <a:sym typeface="ヒラギノ角ゴ Std W8" charset="0"/>
              </a:rPr>
              <a:t>マスター タイトルの書式設定</a:t>
            </a:r>
            <a:endParaRPr lang="en-US" altLang="ja-JP" dirty="0">
              <a:sym typeface="ヒラギノ角ゴ Std W8" charset="0"/>
            </a:endParaRPr>
          </a:p>
        </p:txBody>
      </p:sp>
      <p:sp>
        <p:nvSpPr>
          <p:cNvPr id="13315" name="Rectangle 2"/>
          <p:cNvSpPr>
            <a:spLocks/>
          </p:cNvSpPr>
          <p:nvPr/>
        </p:nvSpPr>
        <p:spPr bwMode="auto">
          <a:xfrm>
            <a:off x="23272" y="6657568"/>
            <a:ext cx="1328890"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ltLang="ja-JP" sz="975" dirty="0">
                <a:solidFill>
                  <a:srgbClr val="7F7F7F"/>
                </a:solidFill>
              </a:rPr>
              <a:t>©</a:t>
            </a:r>
            <a:r>
              <a:rPr lang="en-US" altLang="ja-JP" sz="975" dirty="0" smtClean="0">
                <a:solidFill>
                  <a:srgbClr val="7F7F7F"/>
                </a:solidFill>
              </a:rPr>
              <a:t>2016 </a:t>
            </a:r>
            <a:r>
              <a:rPr lang="en-US" altLang="ja-JP" sz="975" dirty="0" err="1" smtClean="0">
                <a:solidFill>
                  <a:srgbClr val="7F7F7F"/>
                </a:solidFill>
              </a:rPr>
              <a:t>Gaiax</a:t>
            </a:r>
            <a:r>
              <a:rPr lang="en-US" altLang="ja-JP" sz="975" dirty="0" smtClean="0">
                <a:solidFill>
                  <a:srgbClr val="7F7F7F"/>
                </a:solidFill>
              </a:rPr>
              <a:t> </a:t>
            </a:r>
            <a:r>
              <a:rPr lang="en-US" altLang="ja-JP" sz="975" dirty="0" err="1" smtClean="0">
                <a:solidFill>
                  <a:srgbClr val="7F7F7F"/>
                </a:solidFill>
              </a:rPr>
              <a:t>Co.Ltd</a:t>
            </a:r>
            <a:r>
              <a:rPr lang="en-US" altLang="ja-JP" sz="975" dirty="0" smtClean="0">
                <a:solidFill>
                  <a:srgbClr val="7F7F7F"/>
                </a:solidFill>
              </a:rPr>
              <a:t>,. </a:t>
            </a:r>
            <a:endParaRPr lang="en-US" altLang="ja-JP" sz="975" dirty="0">
              <a:solidFill>
                <a:srgbClr val="7F7F7F"/>
              </a:solidFill>
            </a:endParaRPr>
          </a:p>
        </p:txBody>
      </p:sp>
      <p:sp>
        <p:nvSpPr>
          <p:cNvPr id="2" name="スライド番号プレースホルダー 1"/>
          <p:cNvSpPr>
            <a:spLocks noGrp="1"/>
          </p:cNvSpPr>
          <p:nvPr>
            <p:ph type="sldNum" sz="quarter" idx="4"/>
          </p:nvPr>
        </p:nvSpPr>
        <p:spPr>
          <a:xfrm>
            <a:off x="7010400" y="6478590"/>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063A6D-2178-E54F-BD54-AD5F6E593537}" type="slidenum">
              <a:rPr kumimoji="1" lang="ja-JP" altLang="en-US" smtClean="0"/>
              <a:t>‹#›</a:t>
            </a:fld>
            <a:endParaRPr kumimoji="1" lang="ja-JP" altLang="en-US"/>
          </a:p>
        </p:txBody>
      </p:sp>
      <p:pic>
        <p:nvPicPr>
          <p:cNvPr id="5" name="図 4"/>
          <p:cNvPicPr>
            <a:picLocks noChangeAspect="1"/>
          </p:cNvPicPr>
          <p:nvPr userDrawn="1"/>
        </p:nvPicPr>
        <p:blipFill rotWithShape="1">
          <a:blip r:embed="rId9">
            <a:extLst>
              <a:ext uri="{28A0092B-C50C-407E-A947-70E740481C1C}">
                <a14:useLocalDpi xmlns:a14="http://schemas.microsoft.com/office/drawing/2010/main" val="0"/>
              </a:ext>
            </a:extLst>
          </a:blip>
          <a:srcRect l="23155" t="7834" r="23800" b="73833"/>
          <a:stretch/>
        </p:blipFill>
        <p:spPr>
          <a:xfrm>
            <a:off x="7600950" y="0"/>
            <a:ext cx="1417320" cy="692912"/>
          </a:xfrm>
          <a:prstGeom prst="rect">
            <a:avLst/>
          </a:prstGeom>
        </p:spPr>
      </p:pic>
      <p:sp>
        <p:nvSpPr>
          <p:cNvPr id="6" name="Rectangle 2"/>
          <p:cNvSpPr>
            <a:spLocks/>
          </p:cNvSpPr>
          <p:nvPr userDrawn="1"/>
        </p:nvSpPr>
        <p:spPr bwMode="auto">
          <a:xfrm>
            <a:off x="1352162" y="6657568"/>
            <a:ext cx="1325684"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ltLang="ja-JP" sz="975" dirty="0">
                <a:solidFill>
                  <a:srgbClr val="7F7F7F"/>
                </a:solidFill>
              </a:rPr>
              <a:t>©</a:t>
            </a:r>
            <a:r>
              <a:rPr lang="en-US" altLang="ja-JP" sz="975" dirty="0" smtClean="0">
                <a:solidFill>
                  <a:srgbClr val="7F7F7F"/>
                </a:solidFill>
              </a:rPr>
              <a:t>2016 </a:t>
            </a:r>
            <a:r>
              <a:rPr lang="en-US" altLang="ja-JP" sz="975" dirty="0" err="1" smtClean="0">
                <a:solidFill>
                  <a:srgbClr val="7F7F7F"/>
                </a:solidFill>
              </a:rPr>
              <a:t>Kanataku,LLC</a:t>
            </a:r>
            <a:r>
              <a:rPr lang="en-US" altLang="ja-JP" sz="975" dirty="0" smtClean="0">
                <a:solidFill>
                  <a:srgbClr val="7F7F7F"/>
                </a:solidFill>
              </a:rPr>
              <a:t>.</a:t>
            </a:r>
            <a:endParaRPr lang="en-US" altLang="ja-JP" sz="975" dirty="0">
              <a:solidFill>
                <a:srgbClr val="7F7F7F"/>
              </a:solidFill>
            </a:endParaRPr>
          </a:p>
        </p:txBody>
      </p:sp>
    </p:spTree>
    <p:extLst>
      <p:ext uri="{BB962C8B-B14F-4D97-AF65-F5344CB8AC3E}">
        <p14:creationId xmlns:p14="http://schemas.microsoft.com/office/powerpoint/2010/main" val="2146754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timing>
    <p:tnLst>
      <p:par>
        <p:cTn id="1" dur="indefinite" restart="never" nodeType="tmRoot"/>
      </p:par>
    </p:tnLst>
  </p:timing>
  <p:txStyles>
    <p:titleStyle>
      <a:lvl1pPr algn="l" rtl="0" eaLnBrk="1" fontAlgn="base" hangingPunct="1">
        <a:spcBef>
          <a:spcPct val="0"/>
        </a:spcBef>
        <a:spcAft>
          <a:spcPct val="0"/>
        </a:spcAft>
        <a:defRPr kumimoji="1" sz="36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ヒラギノ角ゴ Std W8" charset="0"/>
        </a:defRPr>
      </a:lvl1pPr>
      <a:lvl2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2pPr>
      <a:lvl3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3pPr>
      <a:lvl4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4pPr>
      <a:lvl5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5pPr>
      <a:lvl6pPr marL="241093"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6pPr>
      <a:lvl7pPr marL="482186"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7pPr>
      <a:lvl8pPr marL="723279"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8pPr>
      <a:lvl9pPr marL="964372"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9pPr>
    </p:titleStyle>
    <p:bodyStyle>
      <a:lvl1pPr marL="467916"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1pPr>
      <a:lvl2pPr marL="70246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2pPr>
      <a:lvl3pPr marL="937022"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3pPr>
      <a:lvl4pPr marL="1171575"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4pPr>
      <a:lvl5pPr marL="140612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5pPr>
      <a:lvl6pPr marL="1647469"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6pPr>
      <a:lvl7pPr marL="1888562"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7pPr>
      <a:lvl8pPr marL="2129655"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8pPr>
      <a:lvl9pPr marL="2370748"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9pPr>
    </p:bodyStyle>
    <p:otherStyle>
      <a:defPPr>
        <a:defRPr lang="ja-JP"/>
      </a:defPPr>
      <a:lvl1pPr marL="0" algn="l" defTabSz="241093" rtl="0" eaLnBrk="1" latinLnBrk="0" hangingPunct="1">
        <a:defRPr kumimoji="1" sz="975" kern="1200">
          <a:solidFill>
            <a:schemeClr val="tx1"/>
          </a:solidFill>
          <a:latin typeface="+mn-lt"/>
          <a:ea typeface="+mn-ea"/>
          <a:cs typeface="+mn-cs"/>
        </a:defRPr>
      </a:lvl1pPr>
      <a:lvl2pPr marL="241093" algn="l" defTabSz="241093" rtl="0" eaLnBrk="1" latinLnBrk="0" hangingPunct="1">
        <a:defRPr kumimoji="1" sz="975" kern="1200">
          <a:solidFill>
            <a:schemeClr val="tx1"/>
          </a:solidFill>
          <a:latin typeface="+mn-lt"/>
          <a:ea typeface="+mn-ea"/>
          <a:cs typeface="+mn-cs"/>
        </a:defRPr>
      </a:lvl2pPr>
      <a:lvl3pPr marL="482186" algn="l" defTabSz="241093" rtl="0" eaLnBrk="1" latinLnBrk="0" hangingPunct="1">
        <a:defRPr kumimoji="1" sz="975" kern="1200">
          <a:solidFill>
            <a:schemeClr val="tx1"/>
          </a:solidFill>
          <a:latin typeface="+mn-lt"/>
          <a:ea typeface="+mn-ea"/>
          <a:cs typeface="+mn-cs"/>
        </a:defRPr>
      </a:lvl3pPr>
      <a:lvl4pPr marL="723279" algn="l" defTabSz="241093" rtl="0" eaLnBrk="1" latinLnBrk="0" hangingPunct="1">
        <a:defRPr kumimoji="1" sz="975" kern="1200">
          <a:solidFill>
            <a:schemeClr val="tx1"/>
          </a:solidFill>
          <a:latin typeface="+mn-lt"/>
          <a:ea typeface="+mn-ea"/>
          <a:cs typeface="+mn-cs"/>
        </a:defRPr>
      </a:lvl4pPr>
      <a:lvl5pPr marL="964372" algn="l" defTabSz="241093" rtl="0" eaLnBrk="1" latinLnBrk="0" hangingPunct="1">
        <a:defRPr kumimoji="1" sz="975" kern="1200">
          <a:solidFill>
            <a:schemeClr val="tx1"/>
          </a:solidFill>
          <a:latin typeface="+mn-lt"/>
          <a:ea typeface="+mn-ea"/>
          <a:cs typeface="+mn-cs"/>
        </a:defRPr>
      </a:lvl5pPr>
      <a:lvl6pPr marL="1205465" algn="l" defTabSz="241093" rtl="0" eaLnBrk="1" latinLnBrk="0" hangingPunct="1">
        <a:defRPr kumimoji="1" sz="975" kern="1200">
          <a:solidFill>
            <a:schemeClr val="tx1"/>
          </a:solidFill>
          <a:latin typeface="+mn-lt"/>
          <a:ea typeface="+mn-ea"/>
          <a:cs typeface="+mn-cs"/>
        </a:defRPr>
      </a:lvl6pPr>
      <a:lvl7pPr marL="1446558" algn="l" defTabSz="241093" rtl="0" eaLnBrk="1" latinLnBrk="0" hangingPunct="1">
        <a:defRPr kumimoji="1" sz="975" kern="1200">
          <a:solidFill>
            <a:schemeClr val="tx1"/>
          </a:solidFill>
          <a:latin typeface="+mn-lt"/>
          <a:ea typeface="+mn-ea"/>
          <a:cs typeface="+mn-cs"/>
        </a:defRPr>
      </a:lvl7pPr>
      <a:lvl8pPr marL="1687651" algn="l" defTabSz="241093" rtl="0" eaLnBrk="1" latinLnBrk="0" hangingPunct="1">
        <a:defRPr kumimoji="1" sz="975" kern="1200">
          <a:solidFill>
            <a:schemeClr val="tx1"/>
          </a:solidFill>
          <a:latin typeface="+mn-lt"/>
          <a:ea typeface="+mn-ea"/>
          <a:cs typeface="+mn-cs"/>
        </a:defRPr>
      </a:lvl8pPr>
      <a:lvl9pPr marL="1928744" algn="l" defTabSz="241093" rtl="0" eaLnBrk="1" latinLnBrk="0" hangingPunct="1">
        <a:defRPr kumimoji="1" sz="9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13.png"/><Relationship Id="rId13" Type="http://schemas.openxmlformats.org/officeDocument/2006/relationships/image" Target="../media/image14.tiff"/><Relationship Id="rId14" Type="http://schemas.openxmlformats.org/officeDocument/2006/relationships/image" Target="../media/image15.jp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gi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4.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26.tiff"/><Relationship Id="rId13" Type="http://schemas.openxmlformats.org/officeDocument/2006/relationships/image" Target="../media/image27.tiff"/><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7.gif"/><Relationship Id="rId4" Type="http://schemas.openxmlformats.org/officeDocument/2006/relationships/image" Target="../media/image18.jpg"/><Relationship Id="rId5" Type="http://schemas.openxmlformats.org/officeDocument/2006/relationships/image" Target="../media/image19.jp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tiff"/><Relationship Id="rId9" Type="http://schemas.openxmlformats.org/officeDocument/2006/relationships/image" Target="../media/image23.tiff"/><Relationship Id="rId10" Type="http://schemas.openxmlformats.org/officeDocument/2006/relationships/image" Target="../media/image2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tiff"/></Relationships>
</file>

<file path=ppt/slides/_rels/slide43.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13.png"/><Relationship Id="rId13" Type="http://schemas.openxmlformats.org/officeDocument/2006/relationships/image" Target="../media/image14.tiff"/><Relationship Id="rId14" Type="http://schemas.openxmlformats.org/officeDocument/2006/relationships/image" Target="../media/image15.jpg"/><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b="9040"/>
          <a:stretch/>
        </p:blipFill>
        <p:spPr>
          <a:xfrm>
            <a:off x="0" y="0"/>
            <a:ext cx="9219796" cy="7792361"/>
          </a:xfrm>
          <a:prstGeom prst="rect">
            <a:avLst/>
          </a:prstGeom>
        </p:spPr>
      </p:pic>
      <p:sp>
        <p:nvSpPr>
          <p:cNvPr id="3" name="正方形/長方形 2"/>
          <p:cNvSpPr/>
          <p:nvPr/>
        </p:nvSpPr>
        <p:spPr bwMode="auto">
          <a:xfrm>
            <a:off x="0" y="2808493"/>
            <a:ext cx="9219796" cy="858433"/>
          </a:xfrm>
          <a:prstGeom prst="rect">
            <a:avLst/>
          </a:prstGeom>
          <a:solidFill>
            <a:schemeClr val="bg1">
              <a:alpha val="8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 name="タイトル 1"/>
          <p:cNvSpPr>
            <a:spLocks noGrp="1"/>
          </p:cNvSpPr>
          <p:nvPr>
            <p:ph type="title"/>
          </p:nvPr>
        </p:nvSpPr>
        <p:spPr/>
        <p:txBody>
          <a:bodyPr/>
          <a:lstStyle/>
          <a:p>
            <a:r>
              <a:rPr lang="en-US" altLang="ja-JP" sz="3600" dirty="0" err="1" smtClean="0"/>
              <a:t>LeSS</a:t>
            </a:r>
            <a:r>
              <a:rPr lang="en-US" altLang="ja-JP" sz="3600" dirty="0"/>
              <a:t> </a:t>
            </a:r>
            <a:r>
              <a:rPr lang="ja-JP" altLang="en-US" sz="3600" dirty="0" smtClean="0"/>
              <a:t>概要</a:t>
            </a:r>
            <a:endParaRPr kumimoji="1" lang="ja-JP" altLang="en-US" sz="3600" dirty="0"/>
          </a:p>
        </p:txBody>
      </p:sp>
      <p:pic>
        <p:nvPicPr>
          <p:cNvPr id="5" name="図 4"/>
          <p:cNvPicPr>
            <a:picLocks noChangeAspect="1"/>
          </p:cNvPicPr>
          <p:nvPr/>
        </p:nvPicPr>
        <p:blipFill rotWithShape="1">
          <a:blip r:embed="rId2"/>
          <a:srcRect t="69810" b="9040"/>
          <a:stretch/>
        </p:blipFill>
        <p:spPr>
          <a:xfrm>
            <a:off x="25224" y="5512373"/>
            <a:ext cx="9219796" cy="1811884"/>
          </a:xfrm>
          <a:prstGeom prst="rect">
            <a:avLst/>
          </a:prstGeom>
        </p:spPr>
      </p:pic>
      <p:sp>
        <p:nvSpPr>
          <p:cNvPr id="6" name="正方形/長方形 5"/>
          <p:cNvSpPr/>
          <p:nvPr/>
        </p:nvSpPr>
        <p:spPr>
          <a:xfrm>
            <a:off x="6900244" y="6488668"/>
            <a:ext cx="2243756" cy="369332"/>
          </a:xfrm>
          <a:prstGeom prst="rect">
            <a:avLst/>
          </a:prstGeom>
        </p:spPr>
        <p:txBody>
          <a:bodyPr wrap="none">
            <a:spAutoFit/>
          </a:bodyPr>
          <a:lstStyle/>
          <a:p>
            <a:r>
              <a:rPr lang="en-US" altLang="ja-JP" smtClean="0">
                <a:latin typeface="Meiryo" charset="-128"/>
                <a:ea typeface="Meiryo" charset="-128"/>
                <a:cs typeface="Meiryo" charset="-128"/>
              </a:rPr>
              <a:t>http</a:t>
            </a:r>
            <a:r>
              <a:rPr lang="en-US" altLang="ja-JP" dirty="0">
                <a:latin typeface="Meiryo" charset="-128"/>
                <a:ea typeface="Meiryo" charset="-128"/>
                <a:cs typeface="Meiryo" charset="-128"/>
              </a:rPr>
              <a:t>://</a:t>
            </a:r>
            <a:r>
              <a:rPr lang="en-US" altLang="ja-JP" dirty="0" err="1">
                <a:latin typeface="Meiryo" charset="-128"/>
                <a:ea typeface="Meiryo" charset="-128"/>
                <a:cs typeface="Meiryo" charset="-128"/>
              </a:rPr>
              <a:t>less.works</a:t>
            </a:r>
            <a:r>
              <a:rPr lang="en-US" altLang="ja-JP" dirty="0">
                <a:latin typeface="Meiryo" charset="-128"/>
                <a:ea typeface="Meiryo" charset="-128"/>
                <a:cs typeface="Meiryo" charset="-128"/>
              </a:rPr>
              <a:t>/</a:t>
            </a:r>
            <a:endParaRPr lang="ja-JP" altLang="en-US" dirty="0">
              <a:latin typeface="Meiryo" charset="-128"/>
              <a:ea typeface="Meiryo" charset="-128"/>
              <a:cs typeface="Meiryo" charset="-128"/>
            </a:endParaRPr>
          </a:p>
        </p:txBody>
      </p:sp>
    </p:spTree>
    <p:extLst>
      <p:ext uri="{BB962C8B-B14F-4D97-AF65-F5344CB8AC3E}">
        <p14:creationId xmlns:p14="http://schemas.microsoft.com/office/powerpoint/2010/main" val="175427392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0"/>
            <a:ext cx="9144000" cy="1052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fontScale="90000"/>
          </a:bodyPr>
          <a:lstStyle/>
          <a:p>
            <a:r>
              <a:rPr kumimoji="1" lang="en-US" altLang="ja-JP" sz="4400" dirty="0" err="1" smtClean="0"/>
              <a:t>LeSS</a:t>
            </a:r>
            <a:r>
              <a:rPr lang="ja-JP" altLang="en-US" sz="4400" dirty="0" smtClean="0"/>
              <a:t>の方向性</a:t>
            </a:r>
            <a:endParaRPr kumimoji="1" lang="ja-JP" altLang="en-US" sz="4400" dirty="0"/>
          </a:p>
        </p:txBody>
      </p:sp>
      <p:sp>
        <p:nvSpPr>
          <p:cNvPr id="4" name="コンテンツ プレースホルダー 3"/>
          <p:cNvSpPr>
            <a:spLocks noGrp="1"/>
          </p:cNvSpPr>
          <p:nvPr>
            <p:ph idx="1"/>
          </p:nvPr>
        </p:nvSpPr>
        <p:spPr/>
        <p:txBody>
          <a:bodyPr/>
          <a:lstStyle/>
          <a:p>
            <a:r>
              <a:rPr lang="ja-JP" altLang="en-US" sz="2800" b="1" dirty="0">
                <a:solidFill>
                  <a:srgbClr val="FF0000"/>
                </a:solidFill>
              </a:rPr>
              <a:t>シンプル</a:t>
            </a:r>
            <a:r>
              <a:rPr lang="ja-JP" altLang="en-US" sz="2800" dirty="0"/>
              <a:t>であるべき</a:t>
            </a:r>
          </a:p>
          <a:p>
            <a:pPr lvl="1"/>
            <a:r>
              <a:rPr lang="ja-JP" altLang="en-US" sz="2800" dirty="0">
                <a:solidFill>
                  <a:srgbClr val="558ED5"/>
                </a:solidFill>
              </a:rPr>
              <a:t>余計な役割</a:t>
            </a:r>
            <a:r>
              <a:rPr lang="en-US" altLang="ja-JP" sz="2800" dirty="0">
                <a:solidFill>
                  <a:srgbClr val="558ED5"/>
                </a:solidFill>
              </a:rPr>
              <a:t>/</a:t>
            </a:r>
            <a:r>
              <a:rPr lang="ja-JP" altLang="en-US" sz="2800" dirty="0">
                <a:solidFill>
                  <a:srgbClr val="558ED5"/>
                </a:solidFill>
              </a:rPr>
              <a:t>成果物</a:t>
            </a:r>
            <a:r>
              <a:rPr lang="en-US" altLang="ja-JP" sz="2800" dirty="0">
                <a:solidFill>
                  <a:srgbClr val="558ED5"/>
                </a:solidFill>
              </a:rPr>
              <a:t>/</a:t>
            </a:r>
            <a:r>
              <a:rPr lang="ja-JP" altLang="en-US" sz="2800" dirty="0">
                <a:solidFill>
                  <a:srgbClr val="558ED5"/>
                </a:solidFill>
              </a:rPr>
              <a:t>プロセスを追加してしまう罠</a:t>
            </a:r>
            <a:r>
              <a:rPr lang="ja-JP" altLang="en-US" sz="2800" dirty="0"/>
              <a:t>にはまらないようにする</a:t>
            </a:r>
          </a:p>
          <a:p>
            <a:r>
              <a:rPr lang="ja-JP" altLang="en-US" sz="2800" b="1" dirty="0">
                <a:solidFill>
                  <a:srgbClr val="FF0000"/>
                </a:solidFill>
              </a:rPr>
              <a:t>スケールした</a:t>
            </a:r>
            <a:r>
              <a:rPr lang="ja-JP" altLang="en-US" sz="2800" dirty="0"/>
              <a:t>スクラム</a:t>
            </a:r>
          </a:p>
          <a:p>
            <a:pPr lvl="1"/>
            <a:r>
              <a:rPr lang="ja-JP" altLang="en-US" sz="2800" dirty="0"/>
              <a:t>スクラムの各要素を理解した上で、同様の効果を大規模開発において実現する方法を模索する</a:t>
            </a:r>
          </a:p>
          <a:p>
            <a:r>
              <a:rPr lang="ja-JP" altLang="en-US" sz="2800" dirty="0"/>
              <a:t>削ぎ落しではなく</a:t>
            </a:r>
            <a:r>
              <a:rPr lang="ja-JP" altLang="en-US" sz="2800" b="1" dirty="0">
                <a:solidFill>
                  <a:srgbClr val="FF0000"/>
                </a:solidFill>
              </a:rPr>
              <a:t>スケールアップ</a:t>
            </a:r>
          </a:p>
          <a:p>
            <a:pPr lvl="1"/>
            <a:r>
              <a:rPr lang="ja-JP" altLang="en-US" sz="2800" dirty="0">
                <a:solidFill>
                  <a:schemeClr val="tx2">
                    <a:lumMod val="60000"/>
                    <a:lumOff val="40000"/>
                  </a:schemeClr>
                </a:solidFill>
              </a:rPr>
              <a:t>汎用的なフレームワークからスタートして削ぎ落として</a:t>
            </a:r>
            <a:r>
              <a:rPr lang="ja-JP" altLang="en-US" sz="2800" dirty="0" smtClean="0">
                <a:solidFill>
                  <a:schemeClr val="tx2">
                    <a:lumMod val="60000"/>
                    <a:lumOff val="40000"/>
                  </a:schemeClr>
                </a:solidFill>
              </a:rPr>
              <a:t>いく方法</a:t>
            </a:r>
            <a:r>
              <a:rPr lang="ja-JP" altLang="en-US" sz="2800" dirty="0">
                <a:solidFill>
                  <a:schemeClr val="tx2">
                    <a:lumMod val="60000"/>
                    <a:lumOff val="40000"/>
                  </a:schemeClr>
                </a:solidFill>
              </a:rPr>
              <a:t>で</a:t>
            </a:r>
            <a:r>
              <a:rPr lang="ja-JP" altLang="en-US" sz="2800" dirty="0" smtClean="0">
                <a:solidFill>
                  <a:schemeClr val="tx2">
                    <a:lumMod val="60000"/>
                    <a:lumOff val="40000"/>
                  </a:schemeClr>
                </a:solidFill>
              </a:rPr>
              <a:t>は、メタボ</a:t>
            </a:r>
            <a:r>
              <a:rPr lang="ja-JP" altLang="en-US" sz="2800" dirty="0">
                <a:solidFill>
                  <a:schemeClr val="tx2">
                    <a:lumMod val="60000"/>
                    <a:lumOff val="40000"/>
                  </a:schemeClr>
                </a:solidFill>
              </a:rPr>
              <a:t>なプロセスになる</a:t>
            </a:r>
            <a:r>
              <a:rPr lang="ja-JP" altLang="en-US" sz="2800" dirty="0" smtClean="0"/>
              <a:t>。</a:t>
            </a:r>
            <a:r>
              <a:rPr lang="en-US" altLang="ja-JP" sz="2800" dirty="0"/>
              <a:t/>
            </a:r>
            <a:br>
              <a:rPr lang="en-US" altLang="ja-JP" sz="2800" dirty="0"/>
            </a:br>
            <a:r>
              <a:rPr lang="ja-JP" altLang="en-US" sz="2800" dirty="0" smtClean="0"/>
              <a:t>常に</a:t>
            </a:r>
            <a:r>
              <a:rPr lang="ja-JP" altLang="en-US" sz="2800" dirty="0"/>
              <a:t>「最小限」から始めて必要最低限のもの</a:t>
            </a:r>
            <a:r>
              <a:rPr lang="ja-JP" altLang="en-US" sz="2800" dirty="0" smtClean="0"/>
              <a:t>を</a:t>
            </a:r>
            <a:r>
              <a:rPr lang="en-US" altLang="ja-JP" sz="2800" dirty="0" smtClean="0"/>
              <a:t/>
            </a:r>
            <a:br>
              <a:rPr lang="en-US" altLang="ja-JP" sz="2800" dirty="0" smtClean="0"/>
            </a:br>
            <a:r>
              <a:rPr lang="ja-JP" altLang="en-US" sz="2800" dirty="0" smtClean="0"/>
              <a:t>ビルドアップ</a:t>
            </a:r>
            <a:endParaRPr lang="en-US" altLang="ja-JP" sz="2800" dirty="0"/>
          </a:p>
          <a:p>
            <a:endParaRPr kumimoji="1" lang="ja-JP" altLang="en-US" sz="2800" dirty="0"/>
          </a:p>
        </p:txBody>
      </p:sp>
      <p:sp>
        <p:nvSpPr>
          <p:cNvPr id="7" name="スライド番号プレースホルダ 6"/>
          <p:cNvSpPr>
            <a:spLocks noGrp="1"/>
          </p:cNvSpPr>
          <p:nvPr>
            <p:ph type="sldNum" sz="quarter" idx="10"/>
          </p:nvPr>
        </p:nvSpPr>
        <p:spPr>
          <a:prstGeom prst="rect">
            <a:avLst/>
          </a:prstGeom>
        </p:spPr>
        <p:txBody>
          <a:bodyPr/>
          <a:lstStyle/>
          <a:p>
            <a:fld id="{9A993DFE-F3CC-4D33-A253-85CFB8E785CF}" type="slidenum">
              <a:rPr kumimoji="1" lang="ja-JP" altLang="en-US" smtClean="0"/>
              <a:pPr/>
              <a:t>10</a:t>
            </a:fld>
            <a:endParaRPr kumimoji="1" lang="ja-JP" altLang="en-US" dirty="0"/>
          </a:p>
        </p:txBody>
      </p:sp>
    </p:spTree>
    <p:extLst>
      <p:ext uri="{BB962C8B-B14F-4D97-AF65-F5344CB8AC3E}">
        <p14:creationId xmlns:p14="http://schemas.microsoft.com/office/powerpoint/2010/main" val="1278966255"/>
      </p:ext>
    </p:extLst>
  </p:cSld>
  <p:clrMapOvr>
    <a:masterClrMapping/>
  </p:clrMapOvr>
  <p:transition advTm="29038"/>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Why </a:t>
            </a:r>
            <a:r>
              <a:rPr kumimoji="1" lang="en-US" altLang="ja-JP" sz="4000" dirty="0" err="1" smtClean="0"/>
              <a:t>LeSS</a:t>
            </a:r>
            <a:endParaRPr kumimoji="1" lang="ja-JP" altLang="en-US" sz="4000" dirty="0"/>
          </a:p>
        </p:txBody>
      </p:sp>
      <p:sp>
        <p:nvSpPr>
          <p:cNvPr id="3" name="コンテンツ プレースホルダー 2"/>
          <p:cNvSpPr>
            <a:spLocks noGrp="1"/>
          </p:cNvSpPr>
          <p:nvPr>
            <p:ph idx="1"/>
          </p:nvPr>
        </p:nvSpPr>
        <p:spPr/>
        <p:txBody>
          <a:bodyPr/>
          <a:lstStyle/>
          <a:p>
            <a:r>
              <a:rPr lang="ja-JP" altLang="en-US" sz="2800" dirty="0"/>
              <a:t>従来のウォーターフォール型開発は、小規模＆大規模開発のどちらでもうまく回らない</a:t>
            </a:r>
          </a:p>
          <a:p>
            <a:r>
              <a:rPr lang="en-US" altLang="ja-JP" sz="2800" dirty="0"/>
              <a:t>2001</a:t>
            </a:r>
            <a:r>
              <a:rPr lang="ja-JP" altLang="en-US" sz="2800" dirty="0"/>
              <a:t>年に誕生したアジャイル開発＆スクラムは</a:t>
            </a:r>
            <a:r>
              <a:rPr lang="ja-JP" altLang="en-US" sz="2800" dirty="0" smtClean="0"/>
              <a:t>、</a:t>
            </a:r>
            <a:br>
              <a:rPr lang="ja-JP" altLang="en-US" sz="2800" dirty="0" smtClean="0"/>
            </a:br>
            <a:r>
              <a:rPr lang="ja-JP" altLang="en-US" sz="2800" dirty="0" smtClean="0"/>
              <a:t>小規模</a:t>
            </a:r>
            <a:r>
              <a:rPr lang="ja-JP" altLang="en-US" sz="2800" dirty="0"/>
              <a:t>開発ならばうまく回るが、大規模開発だとうまく回らない（という人が多い）</a:t>
            </a:r>
          </a:p>
          <a:p>
            <a:endParaRPr lang="ja-JP" altLang="en-US" sz="2800" dirty="0"/>
          </a:p>
          <a:p>
            <a:r>
              <a:rPr lang="ja-JP" altLang="en-US" sz="2800" dirty="0"/>
              <a:t>スクラムの良い所を活かしつつスケールさせる</a:t>
            </a:r>
            <a:r>
              <a:rPr lang="ja-JP" altLang="en-US" sz="2800" dirty="0" smtClean="0"/>
              <a:t>方法</a:t>
            </a:r>
            <a:br>
              <a:rPr lang="ja-JP" altLang="en-US" sz="2800" dirty="0" smtClean="0"/>
            </a:br>
            <a:r>
              <a:rPr lang="en-US" altLang="ja-JP" sz="2800" dirty="0" smtClean="0"/>
              <a:t>Craig</a:t>
            </a:r>
            <a:r>
              <a:rPr lang="ja-JP" altLang="en-US" sz="2800" dirty="0" smtClean="0"/>
              <a:t>と</a:t>
            </a:r>
            <a:r>
              <a:rPr lang="en-US" altLang="ja-JP" sz="2800" dirty="0" smtClean="0"/>
              <a:t>Bas</a:t>
            </a:r>
            <a:r>
              <a:rPr lang="ja-JP" altLang="en-US" sz="2800" dirty="0" smtClean="0"/>
              <a:t>で考えた</a:t>
            </a:r>
            <a:endParaRPr lang="ja-JP" altLang="en-US" sz="2800" dirty="0"/>
          </a:p>
          <a:p>
            <a:pPr marL="0" indent="0">
              <a:buNone/>
            </a:pPr>
            <a:endParaRPr kumimoji="1" lang="ja-JP" altLang="en-US" sz="2800" dirty="0"/>
          </a:p>
        </p:txBody>
      </p:sp>
      <p:pic>
        <p:nvPicPr>
          <p:cNvPr id="4" name="図 3"/>
          <p:cNvPicPr>
            <a:picLocks noChangeAspect="1"/>
          </p:cNvPicPr>
          <p:nvPr/>
        </p:nvPicPr>
        <p:blipFill>
          <a:blip r:embed="rId2"/>
          <a:stretch>
            <a:fillRect/>
          </a:stretch>
        </p:blipFill>
        <p:spPr>
          <a:xfrm>
            <a:off x="2326690" y="4552188"/>
            <a:ext cx="4138414" cy="1573579"/>
          </a:xfrm>
          <a:prstGeom prst="rect">
            <a:avLst/>
          </a:prstGeom>
        </p:spPr>
      </p:pic>
      <p:sp>
        <p:nvSpPr>
          <p:cNvPr id="5" name="正方形/長方形 4"/>
          <p:cNvSpPr/>
          <p:nvPr/>
        </p:nvSpPr>
        <p:spPr>
          <a:xfrm>
            <a:off x="3907994" y="6125767"/>
            <a:ext cx="2557110" cy="261610"/>
          </a:xfrm>
          <a:prstGeom prst="rect">
            <a:avLst/>
          </a:prstGeom>
        </p:spPr>
        <p:txBody>
          <a:bodyPr wrap="none">
            <a:spAutoFit/>
          </a:bodyPr>
          <a:lstStyle/>
          <a:p>
            <a:r>
              <a:rPr lang="en-US" altLang="ja-JP" sz="1100" dirty="0"/>
              <a:t>http://</a:t>
            </a:r>
            <a:r>
              <a:rPr lang="en-US" altLang="ja-JP" sz="1100" dirty="0" err="1"/>
              <a:t>less.works</a:t>
            </a:r>
            <a:r>
              <a:rPr lang="en-US" altLang="ja-JP" sz="1100" dirty="0"/>
              <a:t>/</a:t>
            </a:r>
            <a:r>
              <a:rPr lang="en-US" altLang="ja-JP" sz="1100" dirty="0" err="1"/>
              <a:t>misc</a:t>
            </a:r>
            <a:r>
              <a:rPr lang="en-US" altLang="ja-JP" sz="1100" dirty="0"/>
              <a:t>/</a:t>
            </a:r>
            <a:r>
              <a:rPr lang="en-US" altLang="ja-JP" sz="1100" dirty="0" err="1"/>
              <a:t>about.html</a:t>
            </a:r>
            <a:endParaRPr lang="ja-JP" altLang="en-US" sz="1100" dirty="0"/>
          </a:p>
        </p:txBody>
      </p:sp>
      <p:sp>
        <p:nvSpPr>
          <p:cNvPr id="6" name="正方形/長方形 5"/>
          <p:cNvSpPr/>
          <p:nvPr/>
        </p:nvSpPr>
        <p:spPr>
          <a:xfrm>
            <a:off x="5812683" y="5826779"/>
            <a:ext cx="1530587" cy="338554"/>
          </a:xfrm>
          <a:prstGeom prst="rect">
            <a:avLst/>
          </a:prstGeom>
        </p:spPr>
        <p:txBody>
          <a:bodyPr wrap="none">
            <a:spAutoFit/>
          </a:bodyPr>
          <a:lstStyle/>
          <a:p>
            <a:r>
              <a:rPr lang="en-US" altLang="ja-JP" sz="1600" dirty="0">
                <a:latin typeface="メイリオ"/>
                <a:ea typeface="メイリオ"/>
                <a:cs typeface="メイリオ"/>
              </a:rPr>
              <a:t>Craig </a:t>
            </a:r>
            <a:r>
              <a:rPr lang="en-US" altLang="ja-JP" sz="1600" dirty="0" err="1">
                <a:latin typeface="メイリオ"/>
                <a:ea typeface="メイリオ"/>
                <a:cs typeface="メイリオ"/>
              </a:rPr>
              <a:t>Larman</a:t>
            </a:r>
            <a:r>
              <a:rPr lang="en-US" altLang="ja-JP" sz="1600" dirty="0">
                <a:latin typeface="メイリオ"/>
                <a:ea typeface="メイリオ"/>
                <a:cs typeface="メイリオ"/>
              </a:rPr>
              <a:t> </a:t>
            </a:r>
            <a:endParaRPr lang="ja-JP" altLang="en-US" sz="1600" dirty="0">
              <a:latin typeface="メイリオ"/>
              <a:ea typeface="メイリオ"/>
              <a:cs typeface="メイリオ"/>
            </a:endParaRPr>
          </a:p>
        </p:txBody>
      </p:sp>
      <p:sp>
        <p:nvSpPr>
          <p:cNvPr id="7" name="正方形/長方形 6"/>
          <p:cNvSpPr/>
          <p:nvPr/>
        </p:nvSpPr>
        <p:spPr>
          <a:xfrm>
            <a:off x="2326690" y="5826779"/>
            <a:ext cx="1233831" cy="338554"/>
          </a:xfrm>
          <a:prstGeom prst="rect">
            <a:avLst/>
          </a:prstGeom>
        </p:spPr>
        <p:txBody>
          <a:bodyPr wrap="none">
            <a:spAutoFit/>
          </a:bodyPr>
          <a:lstStyle/>
          <a:p>
            <a:r>
              <a:rPr lang="en-US" altLang="ja-JP" sz="1600" dirty="0">
                <a:solidFill>
                  <a:schemeClr val="bg1"/>
                </a:solidFill>
                <a:latin typeface="メイリオ"/>
                <a:ea typeface="メイリオ"/>
                <a:cs typeface="メイリオ"/>
              </a:rPr>
              <a:t>Bas </a:t>
            </a:r>
            <a:r>
              <a:rPr lang="en-US" altLang="ja-JP" sz="1600" dirty="0" err="1">
                <a:solidFill>
                  <a:schemeClr val="bg1"/>
                </a:solidFill>
                <a:latin typeface="メイリオ"/>
                <a:ea typeface="メイリオ"/>
                <a:cs typeface="メイリオ"/>
              </a:rPr>
              <a:t>Vodde</a:t>
            </a:r>
            <a:endParaRPr lang="ja-JP" altLang="en-US" sz="1600" dirty="0">
              <a:solidFill>
                <a:schemeClr val="bg1"/>
              </a:solidFill>
              <a:latin typeface="メイリオ"/>
              <a:ea typeface="メイリオ"/>
              <a:cs typeface="メイリオ"/>
            </a:endParaRPr>
          </a:p>
        </p:txBody>
      </p:sp>
      <p:pic>
        <p:nvPicPr>
          <p:cNvPr id="8" name="図 7"/>
          <p:cNvPicPr>
            <a:picLocks noChangeAspect="1"/>
          </p:cNvPicPr>
          <p:nvPr/>
        </p:nvPicPr>
        <p:blipFill>
          <a:blip r:embed="rId3"/>
          <a:stretch>
            <a:fillRect/>
          </a:stretch>
        </p:blipFill>
        <p:spPr>
          <a:xfrm>
            <a:off x="7430882" y="4552188"/>
            <a:ext cx="1265246" cy="1567180"/>
          </a:xfrm>
          <a:prstGeom prst="rect">
            <a:avLst/>
          </a:prstGeom>
        </p:spPr>
      </p:pic>
      <p:pic>
        <p:nvPicPr>
          <p:cNvPr id="9" name="図 8"/>
          <p:cNvPicPr>
            <a:picLocks noChangeAspect="1"/>
          </p:cNvPicPr>
          <p:nvPr/>
        </p:nvPicPr>
        <p:blipFill>
          <a:blip r:embed="rId4"/>
          <a:stretch>
            <a:fillRect/>
          </a:stretch>
        </p:blipFill>
        <p:spPr>
          <a:xfrm>
            <a:off x="510181" y="4487319"/>
            <a:ext cx="1333620" cy="1696917"/>
          </a:xfrm>
          <a:prstGeom prst="rect">
            <a:avLst/>
          </a:prstGeom>
        </p:spPr>
      </p:pic>
    </p:spTree>
    <p:extLst>
      <p:ext uri="{BB962C8B-B14F-4D97-AF65-F5344CB8AC3E}">
        <p14:creationId xmlns:p14="http://schemas.microsoft.com/office/powerpoint/2010/main" val="84948304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err="1" smtClean="0"/>
              <a:t>LeSS</a:t>
            </a:r>
            <a:r>
              <a:rPr kumimoji="1" lang="ja-JP" altLang="en-US" sz="4000" dirty="0" smtClean="0"/>
              <a:t>はスクラム</a:t>
            </a:r>
            <a:endParaRPr kumimoji="1" lang="ja-JP" altLang="en-US" sz="4000" dirty="0"/>
          </a:p>
        </p:txBody>
      </p:sp>
      <p:sp>
        <p:nvSpPr>
          <p:cNvPr id="3" name="コンテンツ プレースホルダー 2"/>
          <p:cNvSpPr>
            <a:spLocks noGrp="1"/>
          </p:cNvSpPr>
          <p:nvPr>
            <p:ph idx="1"/>
          </p:nvPr>
        </p:nvSpPr>
        <p:spPr/>
        <p:txBody>
          <a:bodyPr/>
          <a:lstStyle/>
          <a:p>
            <a:r>
              <a:rPr lang="en-US" altLang="ja-JP" sz="2800" dirty="0" err="1"/>
              <a:t>LeSS</a:t>
            </a:r>
            <a:r>
              <a:rPr lang="ja-JP" altLang="en-US" sz="2800" dirty="0"/>
              <a:t>は、複数チーム</a:t>
            </a:r>
            <a:r>
              <a:rPr lang="ja-JP" altLang="en-US" sz="2800" dirty="0" smtClean="0"/>
              <a:t>のコンテキストに</a:t>
            </a:r>
            <a:r>
              <a:rPr lang="ja-JP" altLang="en-US" sz="2800" dirty="0"/>
              <a:t>スクラムを適用するためのガイドとルールの</a:t>
            </a:r>
            <a:r>
              <a:rPr lang="ja-JP" altLang="en-US" sz="2800" dirty="0" smtClean="0"/>
              <a:t>セットからなる</a:t>
            </a:r>
            <a:endParaRPr lang="ja-JP" altLang="en-US" sz="2800" dirty="0"/>
          </a:p>
          <a:p>
            <a:pPr lvl="1"/>
            <a:r>
              <a:rPr kumimoji="1" lang="en-US" altLang="ja-JP" sz="2800" dirty="0" err="1" smtClean="0"/>
              <a:t>LeSS</a:t>
            </a:r>
            <a:r>
              <a:rPr kumimoji="1" lang="en-US" altLang="ja-JP" sz="2800" dirty="0" smtClean="0"/>
              <a:t> Framework</a:t>
            </a:r>
          </a:p>
          <a:p>
            <a:pPr lvl="1"/>
            <a:r>
              <a:rPr kumimoji="1" lang="en-US" altLang="ja-JP" sz="2800" dirty="0" err="1" smtClean="0"/>
              <a:t>LeSS</a:t>
            </a:r>
            <a:r>
              <a:rPr kumimoji="1" lang="en-US" altLang="ja-JP" sz="2800" dirty="0" smtClean="0"/>
              <a:t> Rules(August 2015)</a:t>
            </a:r>
          </a:p>
          <a:p>
            <a:pPr lvl="1"/>
            <a:endParaRPr kumimoji="1" lang="en-US" altLang="ja-JP" sz="2800" dirty="0" smtClean="0"/>
          </a:p>
          <a:p>
            <a:r>
              <a:rPr lang="en-US" altLang="ja-JP" sz="2800" dirty="0" err="1"/>
              <a:t>LeSS</a:t>
            </a:r>
            <a:r>
              <a:rPr lang="ja-JP" altLang="en-US" sz="2800" dirty="0"/>
              <a:t>とスクラムは、理解は簡単だが実践は難しい</a:t>
            </a:r>
          </a:p>
          <a:p>
            <a:pPr lvl="1"/>
            <a:r>
              <a:rPr lang="ja-JP" altLang="en-US" sz="2800" dirty="0"/>
              <a:t>大きなグループ（</a:t>
            </a:r>
            <a:r>
              <a:rPr lang="en-US" altLang="ja-JP" sz="2800" dirty="0"/>
              <a:t>500</a:t>
            </a:r>
            <a:r>
              <a:rPr lang="ja-JP" altLang="en-US" sz="2800" dirty="0"/>
              <a:t>人など）が</a:t>
            </a:r>
            <a:r>
              <a:rPr lang="en-US" altLang="ja-JP" sz="2800" dirty="0" err="1"/>
              <a:t>LeSS</a:t>
            </a:r>
            <a:r>
              <a:rPr lang="ja-JP" altLang="en-US" sz="2800" dirty="0"/>
              <a:t>を採用する場合、組織の構造やプロセス、報酬、人、業務といった面で組織設計におけるシステム上の弱点が浮き彫りになる</a:t>
            </a:r>
          </a:p>
          <a:p>
            <a:pPr lvl="1"/>
            <a:endParaRPr kumimoji="1" lang="ja-JP" altLang="en-US" sz="2800" dirty="0"/>
          </a:p>
        </p:txBody>
      </p:sp>
    </p:spTree>
    <p:extLst>
      <p:ext uri="{BB962C8B-B14F-4D97-AF65-F5344CB8AC3E}">
        <p14:creationId xmlns:p14="http://schemas.microsoft.com/office/powerpoint/2010/main" val="62802887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２つのスケーリングフレームワーク</a:t>
            </a:r>
            <a:endParaRPr lang="en-US" altLang="ja-JP" dirty="0"/>
          </a:p>
        </p:txBody>
      </p:sp>
      <p:sp>
        <p:nvSpPr>
          <p:cNvPr id="3" name="コンテンツ プレースホルダー 2"/>
          <p:cNvSpPr>
            <a:spLocks noGrp="1"/>
          </p:cNvSpPr>
          <p:nvPr>
            <p:ph idx="1"/>
          </p:nvPr>
        </p:nvSpPr>
        <p:spPr/>
        <p:txBody>
          <a:bodyPr/>
          <a:lstStyle/>
          <a:p>
            <a:r>
              <a:rPr lang="ja-JP" altLang="en-US" sz="2800" dirty="0" smtClean="0"/>
              <a:t>プロダクト全体にチームの注意を向けることに</a:t>
            </a:r>
            <a:r>
              <a:rPr lang="en-US" altLang="ja-JP" sz="2800" dirty="0" smtClean="0"/>
              <a:t/>
            </a:r>
            <a:br>
              <a:rPr lang="en-US" altLang="ja-JP" sz="2800" dirty="0" smtClean="0"/>
            </a:br>
            <a:r>
              <a:rPr lang="ja-JP" altLang="en-US" sz="2800" dirty="0" smtClean="0"/>
              <a:t>焦点を当てている</a:t>
            </a:r>
            <a:endParaRPr lang="en-US" altLang="ja-JP" sz="2800" dirty="0" smtClean="0"/>
          </a:p>
          <a:p>
            <a:endParaRPr lang="en-US" altLang="ja-JP" sz="2800" dirty="0"/>
          </a:p>
          <a:p>
            <a:r>
              <a:rPr lang="en-US" altLang="ja-JP" sz="2800" dirty="0" err="1" smtClean="0"/>
              <a:t>LeSS</a:t>
            </a:r>
            <a:endParaRPr lang="en-US" altLang="ja-JP" sz="2800" dirty="0"/>
          </a:p>
          <a:p>
            <a:pPr lvl="1"/>
            <a:r>
              <a:rPr lang="ja-JP" altLang="en-US" sz="2800" dirty="0" smtClean="0"/>
              <a:t>最大</a:t>
            </a:r>
            <a:r>
              <a:rPr lang="en-US" altLang="ja-JP" sz="2800" dirty="0" smtClean="0"/>
              <a:t>8</a:t>
            </a:r>
            <a:r>
              <a:rPr lang="ja-JP" altLang="en-US" sz="2800" dirty="0" smtClean="0"/>
              <a:t>チーム</a:t>
            </a:r>
            <a:r>
              <a:rPr lang="en-US" altLang="ja-JP" sz="2800" dirty="0" smtClean="0"/>
              <a:t>(</a:t>
            </a:r>
            <a:r>
              <a:rPr lang="ja-JP" altLang="en-US" sz="2800" dirty="0" smtClean="0"/>
              <a:t>それぞれ</a:t>
            </a:r>
            <a:r>
              <a:rPr lang="en-US" altLang="ja-JP" sz="2800" dirty="0" smtClean="0"/>
              <a:t>8</a:t>
            </a:r>
            <a:r>
              <a:rPr lang="ja-JP" altLang="en-US" sz="2800" dirty="0" smtClean="0"/>
              <a:t>名</a:t>
            </a:r>
            <a:r>
              <a:rPr lang="en-US" altLang="ja-JP" sz="2800" dirty="0" smtClean="0"/>
              <a:t>)</a:t>
            </a:r>
          </a:p>
          <a:p>
            <a:r>
              <a:rPr lang="en-US" altLang="ja-JP" sz="2800" dirty="0" err="1" smtClean="0"/>
              <a:t>LeSS</a:t>
            </a:r>
            <a:r>
              <a:rPr lang="en-US" altLang="ja-JP" sz="2800" dirty="0" smtClean="0"/>
              <a:t> Huge</a:t>
            </a:r>
          </a:p>
          <a:p>
            <a:pPr lvl="1"/>
            <a:r>
              <a:rPr lang="en-US" altLang="ja-JP" sz="2800" dirty="0" smtClean="0"/>
              <a:t>1</a:t>
            </a:r>
            <a:r>
              <a:rPr lang="ja-JP" altLang="en-US" sz="2800" dirty="0" smtClean="0"/>
              <a:t>プロダクト数千人まで</a:t>
            </a:r>
            <a:endParaRPr lang="en-US" altLang="ja-JP" sz="2800" dirty="0" smtClean="0"/>
          </a:p>
        </p:txBody>
      </p:sp>
    </p:spTree>
    <p:extLst>
      <p:ext uri="{BB962C8B-B14F-4D97-AF65-F5344CB8AC3E}">
        <p14:creationId xmlns:p14="http://schemas.microsoft.com/office/powerpoint/2010/main" val="39910989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7793" y="428641"/>
            <a:ext cx="8651875" cy="513524"/>
          </a:xfrm>
        </p:spPr>
        <p:txBody>
          <a:bodyPr anchor="ctr"/>
          <a:lstStyle/>
          <a:p>
            <a:r>
              <a:rPr lang="ja-JP" altLang="en-US" dirty="0"/>
              <a:t>基本は</a:t>
            </a:r>
            <a:r>
              <a:rPr lang="en-US" altLang="ja-JP" dirty="0"/>
              <a:t>1</a:t>
            </a:r>
            <a:r>
              <a:rPr lang="ja-JP" altLang="en-US" dirty="0"/>
              <a:t>チームのスクラムと同じ</a:t>
            </a:r>
            <a:r>
              <a:rPr lang="en-US" altLang="ja-JP" dirty="0"/>
              <a:t/>
            </a:r>
            <a:br>
              <a:rPr lang="en-US" altLang="ja-JP" dirty="0"/>
            </a:br>
            <a:endParaRPr kumimoji="1" lang="ja-JP" altLang="en-US" dirty="0"/>
          </a:p>
        </p:txBody>
      </p:sp>
      <p:sp>
        <p:nvSpPr>
          <p:cNvPr id="3" name="コンテンツ プレースホルダー 2"/>
          <p:cNvSpPr>
            <a:spLocks noGrp="1"/>
          </p:cNvSpPr>
          <p:nvPr>
            <p:ph idx="1"/>
          </p:nvPr>
        </p:nvSpPr>
        <p:spPr/>
        <p:txBody>
          <a:bodyPr/>
          <a:lstStyle/>
          <a:p>
            <a:pPr marL="0" indent="0">
              <a:buNone/>
            </a:pPr>
            <a:r>
              <a:rPr lang="ja-JP" altLang="en-US" sz="2800" dirty="0" smtClean="0"/>
              <a:t>スクラムのプラクティスとアイデアを保持</a:t>
            </a:r>
            <a:endParaRPr lang="en-US" altLang="ja-JP" sz="2800" dirty="0" smtClean="0"/>
          </a:p>
          <a:p>
            <a:pPr marL="0" indent="0">
              <a:buNone/>
            </a:pPr>
            <a:endParaRPr lang="en-US" altLang="ja-JP" sz="2800" dirty="0" smtClean="0"/>
          </a:p>
          <a:p>
            <a:r>
              <a:rPr kumimoji="1" lang="en-US" altLang="ja-JP" sz="2800" dirty="0" smtClean="0"/>
              <a:t>1</a:t>
            </a:r>
            <a:r>
              <a:rPr kumimoji="1" lang="ja-JP" altLang="en-US" sz="2800" dirty="0" smtClean="0"/>
              <a:t>つのプロダクトバックログ</a:t>
            </a:r>
            <a:endParaRPr kumimoji="1" lang="en-US" altLang="ja-JP" sz="2800" dirty="0" smtClean="0"/>
          </a:p>
          <a:p>
            <a:r>
              <a:rPr lang="en-US" altLang="ja-JP" sz="2800" dirty="0" smtClean="0"/>
              <a:t>1</a:t>
            </a:r>
            <a:r>
              <a:rPr lang="ja-JP" altLang="en-US" sz="2800" dirty="0" smtClean="0"/>
              <a:t>つの完成の定義</a:t>
            </a:r>
            <a:endParaRPr lang="en-US" altLang="ja-JP" sz="2800" dirty="0" smtClean="0"/>
          </a:p>
          <a:p>
            <a:r>
              <a:rPr kumimoji="1" lang="ja-JP" altLang="en-US" sz="2800" dirty="0" smtClean="0"/>
              <a:t>各スプリントの終わりに出荷可能な成果物を</a:t>
            </a:r>
            <a:r>
              <a:rPr kumimoji="1" lang="en-US" altLang="ja-JP" sz="2800" dirty="0" smtClean="0"/>
              <a:t/>
            </a:r>
            <a:br>
              <a:rPr kumimoji="1" lang="en-US" altLang="ja-JP" sz="2800" dirty="0" smtClean="0"/>
            </a:br>
            <a:r>
              <a:rPr kumimoji="1" lang="ja-JP" altLang="en-US" sz="2800" dirty="0" smtClean="0"/>
              <a:t>インクリメント</a:t>
            </a:r>
            <a:endParaRPr kumimoji="1" lang="en-US" altLang="ja-JP" sz="2800" dirty="0" smtClean="0"/>
          </a:p>
          <a:p>
            <a:r>
              <a:rPr lang="en-US" altLang="ja-JP" sz="2800" dirty="0" smtClean="0"/>
              <a:t>1</a:t>
            </a:r>
            <a:r>
              <a:rPr lang="ja-JP" altLang="en-US" sz="2800" dirty="0" smtClean="0"/>
              <a:t>人の</a:t>
            </a:r>
            <a:r>
              <a:rPr lang="en-US" altLang="ja-JP" sz="2800" dirty="0" smtClean="0"/>
              <a:t>(</a:t>
            </a:r>
            <a:r>
              <a:rPr lang="ja-JP" altLang="en-US" sz="2800" dirty="0" smtClean="0"/>
              <a:t>全体の</a:t>
            </a:r>
            <a:r>
              <a:rPr lang="en-US" altLang="ja-JP" sz="2800" dirty="0" smtClean="0"/>
              <a:t>)</a:t>
            </a:r>
            <a:r>
              <a:rPr lang="ja-JP" altLang="en-US" sz="2800" dirty="0" smtClean="0"/>
              <a:t>プロダクトオーナー</a:t>
            </a:r>
            <a:endParaRPr lang="en-US" altLang="ja-JP" sz="2800" dirty="0" smtClean="0"/>
          </a:p>
          <a:p>
            <a:r>
              <a:rPr kumimoji="1" lang="ja-JP" altLang="en-US" sz="2800" dirty="0" smtClean="0"/>
              <a:t>機能横断的なチーム</a:t>
            </a:r>
            <a:endParaRPr kumimoji="1" lang="en-US" altLang="ja-JP" sz="2800" dirty="0" smtClean="0"/>
          </a:p>
          <a:p>
            <a:r>
              <a:rPr lang="ja-JP" altLang="en-US" sz="2800" dirty="0" smtClean="0"/>
              <a:t>スプリント</a:t>
            </a:r>
            <a:endParaRPr lang="en-US" altLang="ja-JP" sz="2800" dirty="0" smtClean="0"/>
          </a:p>
          <a:p>
            <a:pPr lvl="1"/>
            <a:r>
              <a:rPr kumimoji="1" lang="en-US" altLang="ja-JP" sz="2800" dirty="0" err="1" smtClean="0"/>
              <a:t>LeSS</a:t>
            </a:r>
            <a:r>
              <a:rPr kumimoji="1" lang="ja-JP" altLang="en-US" sz="2800" dirty="0" smtClean="0"/>
              <a:t>では、全てのチームが共通のスプリントで</a:t>
            </a:r>
            <a:r>
              <a:rPr kumimoji="1" lang="en-US" altLang="ja-JP" sz="2800" dirty="0" smtClean="0"/>
              <a:t/>
            </a:r>
            <a:br>
              <a:rPr kumimoji="1" lang="en-US" altLang="ja-JP" sz="2800" dirty="0" smtClean="0"/>
            </a:br>
            <a:r>
              <a:rPr kumimoji="1" lang="ja-JP" altLang="en-US" sz="2800" dirty="0" smtClean="0"/>
              <a:t>共通の出荷可能な成果物をデリバリーする</a:t>
            </a:r>
            <a:endParaRPr kumimoji="1" lang="ja-JP" altLang="en-US" sz="2800" dirty="0"/>
          </a:p>
        </p:txBody>
      </p:sp>
    </p:spTree>
    <p:extLst>
      <p:ext uri="{BB962C8B-B14F-4D97-AF65-F5344CB8AC3E}">
        <p14:creationId xmlns:p14="http://schemas.microsoft.com/office/powerpoint/2010/main" val="124852526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err="1" smtClean="0"/>
              <a:t>LeSS</a:t>
            </a:r>
            <a:r>
              <a:rPr kumimoji="1" lang="ja-JP" altLang="en-US" sz="4000" dirty="0" smtClean="0"/>
              <a:t>のプロセス</a:t>
            </a:r>
            <a:endParaRPr kumimoji="1" lang="ja-JP" altLang="en-US" sz="4000" dirty="0"/>
          </a:p>
        </p:txBody>
      </p:sp>
      <p:pic>
        <p:nvPicPr>
          <p:cNvPr id="5" name="図 4"/>
          <p:cNvPicPr>
            <a:picLocks noChangeAspect="1"/>
          </p:cNvPicPr>
          <p:nvPr/>
        </p:nvPicPr>
        <p:blipFill rotWithShape="1">
          <a:blip r:embed="rId2"/>
          <a:srcRect l="3126" t="23671" r="1750"/>
          <a:stretch/>
        </p:blipFill>
        <p:spPr>
          <a:xfrm>
            <a:off x="174787" y="1783080"/>
            <a:ext cx="8778552" cy="3972134"/>
          </a:xfrm>
          <a:prstGeom prst="rect">
            <a:avLst/>
          </a:prstGeom>
        </p:spPr>
      </p:pic>
    </p:spTree>
    <p:extLst>
      <p:ext uri="{BB962C8B-B14F-4D97-AF65-F5344CB8AC3E}">
        <p14:creationId xmlns:p14="http://schemas.microsoft.com/office/powerpoint/2010/main" val="142202496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LeSS</a:t>
            </a:r>
            <a:r>
              <a:rPr lang="en-US" altLang="ja-JP" dirty="0" smtClean="0"/>
              <a:t> </a:t>
            </a:r>
            <a:r>
              <a:rPr lang="ja-JP" altLang="en-US" dirty="0" smtClean="0"/>
              <a:t>でのロール</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プロダクトオーナー</a:t>
            </a:r>
          </a:p>
          <a:p>
            <a:pPr lvl="1"/>
            <a:r>
              <a:rPr kumimoji="1" lang="ja-JP" altLang="en-US" dirty="0" smtClean="0"/>
              <a:t>全体で</a:t>
            </a:r>
            <a:r>
              <a:rPr kumimoji="1" lang="en-US" altLang="ja-JP" dirty="0" smtClean="0"/>
              <a:t>1</a:t>
            </a:r>
            <a:r>
              <a:rPr kumimoji="1" lang="ja-JP" altLang="en-US" dirty="0" smtClean="0"/>
              <a:t>人のプロダクトオーナー</a:t>
            </a:r>
          </a:p>
          <a:p>
            <a:r>
              <a:rPr kumimoji="1" lang="ja-JP" altLang="en-US" dirty="0" smtClean="0"/>
              <a:t>スクラムマスター</a:t>
            </a:r>
            <a:endParaRPr kumimoji="1" lang="en-US" altLang="ja-JP" dirty="0" smtClean="0"/>
          </a:p>
          <a:p>
            <a:pPr lvl="1"/>
            <a:r>
              <a:rPr kumimoji="1" lang="ja-JP" altLang="en-US" dirty="0" smtClean="0"/>
              <a:t>チームにプロダクト全体を意識するよう働きかける</a:t>
            </a:r>
          </a:p>
          <a:p>
            <a:pPr lvl="1"/>
            <a:r>
              <a:rPr kumimoji="1" lang="ja-JP" altLang="en-US" dirty="0" smtClean="0"/>
              <a:t>フルタイムで専任</a:t>
            </a:r>
          </a:p>
          <a:p>
            <a:pPr lvl="1"/>
            <a:r>
              <a:rPr kumimoji="1" lang="ja-JP" altLang="en-US" dirty="0" smtClean="0"/>
              <a:t>場合によっては３チームまで兼務は可能</a:t>
            </a:r>
          </a:p>
          <a:p>
            <a:r>
              <a:rPr kumimoji="1" lang="ja-JP" altLang="en-US" dirty="0" smtClean="0"/>
              <a:t>チーム</a:t>
            </a:r>
          </a:p>
        </p:txBody>
      </p:sp>
      <p:pic>
        <p:nvPicPr>
          <p:cNvPr id="9" name="図 8"/>
          <p:cNvPicPr>
            <a:picLocks noChangeAspect="1"/>
          </p:cNvPicPr>
          <p:nvPr/>
        </p:nvPicPr>
        <p:blipFill rotWithShape="1">
          <a:blip r:embed="rId2"/>
          <a:srcRect l="3126" t="23671" r="1750"/>
          <a:stretch/>
        </p:blipFill>
        <p:spPr>
          <a:xfrm>
            <a:off x="4153689" y="4411980"/>
            <a:ext cx="4863145" cy="2200484"/>
          </a:xfrm>
          <a:prstGeom prst="rect">
            <a:avLst/>
          </a:prstGeom>
        </p:spPr>
      </p:pic>
      <p:sp>
        <p:nvSpPr>
          <p:cNvPr id="10" name="正方形/長方形 9"/>
          <p:cNvSpPr/>
          <p:nvPr/>
        </p:nvSpPr>
        <p:spPr bwMode="auto">
          <a:xfrm>
            <a:off x="3829050" y="5833379"/>
            <a:ext cx="4469130" cy="584775"/>
          </a:xfrm>
          <a:prstGeom prst="rect">
            <a:avLst/>
          </a:prstGeom>
          <a:solidFill>
            <a:schemeClr val="bg1">
              <a:alpha val="7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テキスト ボックス 10"/>
          <p:cNvSpPr txBox="1"/>
          <p:nvPr/>
        </p:nvSpPr>
        <p:spPr>
          <a:xfrm>
            <a:off x="0" y="5833379"/>
            <a:ext cx="9144000" cy="584775"/>
          </a:xfrm>
          <a:prstGeom prst="rect">
            <a:avLst/>
          </a:prstGeom>
          <a:noFill/>
        </p:spPr>
        <p:txBody>
          <a:bodyPr wrap="square" rtlCol="0" anchor="ctr">
            <a:spAutoFit/>
          </a:bodyPr>
          <a:lstStyle/>
          <a:p>
            <a:pPr algn="ctr"/>
            <a:r>
              <a:rPr kumimoji="1" lang="ja-JP" altLang="en-US" sz="3200" b="1" dirty="0" smtClean="0">
                <a:solidFill>
                  <a:srgbClr val="FF0000"/>
                </a:solidFill>
                <a:latin typeface="Meiryo" charset="-128"/>
                <a:ea typeface="Meiryo" charset="-128"/>
                <a:cs typeface="Meiryo" charset="-128"/>
              </a:rPr>
              <a:t>基本的には１チームのスクラムと同じ</a:t>
            </a:r>
            <a:endParaRPr kumimoji="1" lang="ja-JP" altLang="en-US" sz="3200" b="1" dirty="0">
              <a:solidFill>
                <a:srgbClr val="FF0000"/>
              </a:solidFill>
              <a:latin typeface="Meiryo" charset="-128"/>
              <a:ea typeface="Meiryo" charset="-128"/>
              <a:cs typeface="Meiryo" charset="-128"/>
            </a:endParaRPr>
          </a:p>
        </p:txBody>
      </p:sp>
    </p:spTree>
    <p:extLst>
      <p:ext uri="{BB962C8B-B14F-4D97-AF65-F5344CB8AC3E}">
        <p14:creationId xmlns:p14="http://schemas.microsoft.com/office/powerpoint/2010/main" val="198829350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a:srcRect l="3126" t="23671" r="1750"/>
          <a:stretch/>
        </p:blipFill>
        <p:spPr>
          <a:xfrm>
            <a:off x="4153689" y="4411980"/>
            <a:ext cx="4863145" cy="2200484"/>
          </a:xfrm>
          <a:prstGeom prst="rect">
            <a:avLst/>
          </a:prstGeom>
        </p:spPr>
      </p:pic>
      <p:sp>
        <p:nvSpPr>
          <p:cNvPr id="2" name="タイトル 1"/>
          <p:cNvSpPr>
            <a:spLocks noGrp="1"/>
          </p:cNvSpPr>
          <p:nvPr>
            <p:ph type="title"/>
          </p:nvPr>
        </p:nvSpPr>
        <p:spPr/>
        <p:txBody>
          <a:bodyPr/>
          <a:lstStyle/>
          <a:p>
            <a:r>
              <a:rPr kumimoji="1" lang="en-US" altLang="ja-JP" dirty="0" err="1" smtClean="0"/>
              <a:t>LeSS</a:t>
            </a:r>
            <a:r>
              <a:rPr kumimoji="1" lang="en-US" altLang="ja-JP" dirty="0" smtClean="0"/>
              <a:t> </a:t>
            </a:r>
            <a:r>
              <a:rPr kumimoji="1" lang="ja-JP" altLang="en-US" dirty="0" smtClean="0"/>
              <a:t>でのイベント</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solidFill>
                  <a:srgbClr val="FF0000"/>
                </a:solidFill>
              </a:rPr>
              <a:t>スプリントプランニング</a:t>
            </a:r>
            <a:r>
              <a:rPr kumimoji="1" lang="en-US" altLang="ja-JP" dirty="0" smtClean="0"/>
              <a:t>(</a:t>
            </a:r>
            <a:r>
              <a:rPr kumimoji="1" lang="en-US" altLang="ja-JP" dirty="0" smtClean="0">
                <a:solidFill>
                  <a:srgbClr val="FF0000"/>
                </a:solidFill>
              </a:rPr>
              <a:t>1</a:t>
            </a:r>
            <a:r>
              <a:rPr kumimoji="1" lang="ja-JP" altLang="en-US" dirty="0" smtClean="0">
                <a:solidFill>
                  <a:srgbClr val="FF0000"/>
                </a:solidFill>
              </a:rPr>
              <a:t>部</a:t>
            </a:r>
            <a:r>
              <a:rPr kumimoji="1" lang="ja-JP" altLang="en-US" dirty="0" smtClean="0"/>
              <a:t>、２部</a:t>
            </a:r>
            <a:r>
              <a:rPr kumimoji="1" lang="en-US" altLang="ja-JP" dirty="0" smtClean="0"/>
              <a:t>)</a:t>
            </a:r>
            <a:endParaRPr kumimoji="1" lang="ja-JP" altLang="en-US" dirty="0" smtClean="0"/>
          </a:p>
          <a:p>
            <a:r>
              <a:rPr kumimoji="1" lang="ja-JP" altLang="en-US" dirty="0" smtClean="0"/>
              <a:t>デイリースクラム</a:t>
            </a:r>
          </a:p>
          <a:p>
            <a:r>
              <a:rPr kumimoji="1" lang="ja-JP" altLang="en-US" dirty="0" smtClean="0"/>
              <a:t>スプリントレビュー</a:t>
            </a:r>
          </a:p>
          <a:p>
            <a:r>
              <a:rPr kumimoji="1" lang="ja-JP" altLang="en-US" dirty="0" smtClean="0"/>
              <a:t>スプリントレトロスペクティブ</a:t>
            </a:r>
          </a:p>
          <a:p>
            <a:r>
              <a:rPr lang="ja-JP" altLang="en-US" dirty="0" smtClean="0">
                <a:solidFill>
                  <a:srgbClr val="FF0000"/>
                </a:solidFill>
              </a:rPr>
              <a:t>全体的な</a:t>
            </a:r>
            <a:r>
              <a:rPr kumimoji="1" lang="ja-JP" altLang="en-US" dirty="0" smtClean="0">
                <a:solidFill>
                  <a:srgbClr val="FF0000"/>
                </a:solidFill>
              </a:rPr>
              <a:t>スプリントレトロスペクティブ</a:t>
            </a:r>
            <a:endParaRPr kumimoji="1" lang="en-US" altLang="ja-JP" dirty="0" smtClean="0">
              <a:solidFill>
                <a:srgbClr val="FF0000"/>
              </a:solidFill>
            </a:endParaRPr>
          </a:p>
          <a:p>
            <a:r>
              <a:rPr lang="ja-JP" altLang="en-US" dirty="0" smtClean="0"/>
              <a:t>プロダクトバックログリファインメント</a:t>
            </a:r>
            <a:endParaRPr kumimoji="1" lang="ja-JP" altLang="en-US" dirty="0" smtClean="0">
              <a:solidFill>
                <a:srgbClr val="FF0000"/>
              </a:solidFill>
            </a:endParaRPr>
          </a:p>
          <a:p>
            <a:r>
              <a:rPr kumimoji="1" lang="ja-JP" altLang="en-US" dirty="0" smtClean="0">
                <a:solidFill>
                  <a:srgbClr val="FF0000"/>
                </a:solidFill>
              </a:rPr>
              <a:t>全体的なプロダクトバックログリファインメント</a:t>
            </a:r>
            <a:endParaRPr kumimoji="1" lang="ja-JP" altLang="en-US" dirty="0" smtClean="0">
              <a:solidFill>
                <a:srgbClr val="FF0000"/>
              </a:solidFill>
            </a:endParaRPr>
          </a:p>
          <a:p>
            <a:r>
              <a:rPr lang="en-US" altLang="ja-JP" dirty="0" smtClean="0">
                <a:solidFill>
                  <a:srgbClr val="FF0000"/>
                </a:solidFill>
              </a:rPr>
              <a:t>(</a:t>
            </a:r>
            <a:r>
              <a:rPr lang="ja-JP" altLang="en-US" dirty="0" smtClean="0">
                <a:solidFill>
                  <a:srgbClr val="FF0000"/>
                </a:solidFill>
              </a:rPr>
              <a:t>スクラムオブスクラム</a:t>
            </a:r>
            <a:r>
              <a:rPr lang="en-US" altLang="ja-JP" dirty="0" smtClean="0">
                <a:solidFill>
                  <a:srgbClr val="FF0000"/>
                </a:solidFill>
              </a:rPr>
              <a:t>)</a:t>
            </a:r>
            <a:endParaRPr kumimoji="1" lang="ja-JP" altLang="en-US" dirty="0">
              <a:solidFill>
                <a:srgbClr val="FF0000"/>
              </a:solidFill>
            </a:endParaRPr>
          </a:p>
        </p:txBody>
      </p:sp>
      <p:sp>
        <p:nvSpPr>
          <p:cNvPr id="7" name="正方形/長方形 6"/>
          <p:cNvSpPr/>
          <p:nvPr/>
        </p:nvSpPr>
        <p:spPr bwMode="auto">
          <a:xfrm>
            <a:off x="3829050" y="5833379"/>
            <a:ext cx="4469130" cy="584775"/>
          </a:xfrm>
          <a:prstGeom prst="rect">
            <a:avLst/>
          </a:prstGeom>
          <a:solidFill>
            <a:schemeClr val="bg1">
              <a:alpha val="7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テキスト ボックス 7"/>
          <p:cNvSpPr txBox="1"/>
          <p:nvPr/>
        </p:nvSpPr>
        <p:spPr>
          <a:xfrm>
            <a:off x="0" y="5833379"/>
            <a:ext cx="9144000" cy="584775"/>
          </a:xfrm>
          <a:prstGeom prst="rect">
            <a:avLst/>
          </a:prstGeom>
          <a:noFill/>
        </p:spPr>
        <p:txBody>
          <a:bodyPr wrap="square" rtlCol="0" anchor="ctr">
            <a:spAutoFit/>
          </a:bodyPr>
          <a:lstStyle/>
          <a:p>
            <a:pPr algn="ctr"/>
            <a:r>
              <a:rPr kumimoji="1" lang="ja-JP" altLang="en-US" sz="3200" b="1" dirty="0" smtClean="0">
                <a:solidFill>
                  <a:srgbClr val="FF0000"/>
                </a:solidFill>
                <a:latin typeface="Meiryo" charset="-128"/>
                <a:ea typeface="Meiryo" charset="-128"/>
                <a:cs typeface="Meiryo" charset="-128"/>
              </a:rPr>
              <a:t>基本的には１チームのスクラムと同じ</a:t>
            </a:r>
            <a:endParaRPr kumimoji="1" lang="ja-JP" altLang="en-US" sz="3200" b="1" dirty="0">
              <a:solidFill>
                <a:srgbClr val="FF0000"/>
              </a:solidFill>
              <a:latin typeface="Meiryo" charset="-128"/>
              <a:ea typeface="Meiryo" charset="-128"/>
              <a:cs typeface="Meiryo" charset="-128"/>
            </a:endParaRPr>
          </a:p>
        </p:txBody>
      </p:sp>
    </p:spTree>
    <p:extLst>
      <p:ext uri="{BB962C8B-B14F-4D97-AF65-F5344CB8AC3E}">
        <p14:creationId xmlns:p14="http://schemas.microsoft.com/office/powerpoint/2010/main" val="121729566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a:srcRect l="3126" t="23671" r="1750"/>
          <a:stretch/>
        </p:blipFill>
        <p:spPr>
          <a:xfrm>
            <a:off x="4153689" y="4411980"/>
            <a:ext cx="4863145" cy="2200484"/>
          </a:xfrm>
          <a:prstGeom prst="rect">
            <a:avLst/>
          </a:prstGeom>
        </p:spPr>
      </p:pic>
      <p:sp>
        <p:nvSpPr>
          <p:cNvPr id="2" name="タイトル 1"/>
          <p:cNvSpPr>
            <a:spLocks noGrp="1"/>
          </p:cNvSpPr>
          <p:nvPr>
            <p:ph type="title"/>
          </p:nvPr>
        </p:nvSpPr>
        <p:spPr/>
        <p:txBody>
          <a:bodyPr/>
          <a:lstStyle/>
          <a:p>
            <a:r>
              <a:rPr kumimoji="1" lang="en-US" altLang="ja-JP" dirty="0" err="1" smtClean="0"/>
              <a:t>LeSS</a:t>
            </a:r>
            <a:r>
              <a:rPr kumimoji="1" lang="en-US" altLang="ja-JP" dirty="0" smtClean="0"/>
              <a:t> </a:t>
            </a:r>
            <a:r>
              <a:rPr kumimoji="1" lang="ja-JP" altLang="en-US" dirty="0" smtClean="0"/>
              <a:t>での成果物</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プロダクトバックログ</a:t>
            </a:r>
          </a:p>
          <a:p>
            <a:r>
              <a:rPr kumimoji="1" lang="ja-JP" altLang="en-US" dirty="0" smtClean="0"/>
              <a:t>スプリントバックログ</a:t>
            </a:r>
          </a:p>
          <a:p>
            <a:r>
              <a:rPr kumimoji="1" lang="ja-JP" altLang="en-US" dirty="0" smtClean="0"/>
              <a:t>出荷可能なプロダクトのインクリメント</a:t>
            </a:r>
            <a:endParaRPr kumimoji="1" lang="ja-JP" altLang="en-US" dirty="0"/>
          </a:p>
        </p:txBody>
      </p:sp>
      <p:sp>
        <p:nvSpPr>
          <p:cNvPr id="6" name="正方形/長方形 5"/>
          <p:cNvSpPr/>
          <p:nvPr/>
        </p:nvSpPr>
        <p:spPr bwMode="auto">
          <a:xfrm>
            <a:off x="3829050" y="5833379"/>
            <a:ext cx="4469130" cy="584775"/>
          </a:xfrm>
          <a:prstGeom prst="rect">
            <a:avLst/>
          </a:prstGeom>
          <a:solidFill>
            <a:schemeClr val="bg1">
              <a:alpha val="7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テキスト ボックス 3"/>
          <p:cNvSpPr txBox="1"/>
          <p:nvPr/>
        </p:nvSpPr>
        <p:spPr>
          <a:xfrm>
            <a:off x="0" y="5833379"/>
            <a:ext cx="9144000" cy="584775"/>
          </a:xfrm>
          <a:prstGeom prst="rect">
            <a:avLst/>
          </a:prstGeom>
          <a:noFill/>
        </p:spPr>
        <p:txBody>
          <a:bodyPr wrap="square" rtlCol="0" anchor="ctr">
            <a:spAutoFit/>
          </a:bodyPr>
          <a:lstStyle/>
          <a:p>
            <a:pPr algn="ctr"/>
            <a:r>
              <a:rPr kumimoji="1" lang="ja-JP" altLang="en-US" sz="3200" b="1" dirty="0" smtClean="0">
                <a:solidFill>
                  <a:srgbClr val="FF0000"/>
                </a:solidFill>
                <a:latin typeface="Meiryo" charset="-128"/>
                <a:ea typeface="Meiryo" charset="-128"/>
                <a:cs typeface="Meiryo" charset="-128"/>
              </a:rPr>
              <a:t>基本的には１チームのスクラムと同じ</a:t>
            </a:r>
            <a:endParaRPr kumimoji="1" lang="ja-JP" altLang="en-US" sz="3200" b="1" dirty="0">
              <a:solidFill>
                <a:srgbClr val="FF0000"/>
              </a:solidFill>
              <a:latin typeface="Meiryo" charset="-128"/>
              <a:ea typeface="Meiryo" charset="-128"/>
              <a:cs typeface="Meiryo" charset="-128"/>
            </a:endParaRPr>
          </a:p>
        </p:txBody>
      </p:sp>
    </p:spTree>
    <p:extLst>
      <p:ext uri="{BB962C8B-B14F-4D97-AF65-F5344CB8AC3E}">
        <p14:creationId xmlns:p14="http://schemas.microsoft.com/office/powerpoint/2010/main" val="199944120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000" dirty="0" smtClean="0"/>
              <a:t>スプリントプランニング</a:t>
            </a:r>
            <a:r>
              <a:rPr kumimoji="1" lang="en-US" altLang="ja-JP" sz="4000" dirty="0" smtClean="0"/>
              <a:t>1</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sz="2800" dirty="0" smtClean="0"/>
              <a:t>スプリントプランニング第</a:t>
            </a:r>
            <a:r>
              <a:rPr kumimoji="1" lang="en-US" altLang="ja-JP" sz="2800" dirty="0" smtClean="0"/>
              <a:t>1</a:t>
            </a:r>
            <a:r>
              <a:rPr kumimoji="1" lang="ja-JP" altLang="en-US" sz="2800" dirty="0" smtClean="0"/>
              <a:t>部</a:t>
            </a:r>
            <a:endParaRPr kumimoji="1" lang="en-US" altLang="ja-JP" sz="2800" dirty="0" smtClean="0"/>
          </a:p>
          <a:p>
            <a:pPr lvl="1"/>
            <a:r>
              <a:rPr lang="ja-JP" altLang="en-US" sz="2800" dirty="0" smtClean="0"/>
              <a:t>タイムボックス</a:t>
            </a:r>
            <a:r>
              <a:rPr lang="en-US" altLang="ja-JP" sz="2800" dirty="0" smtClean="0"/>
              <a:t>:1</a:t>
            </a:r>
            <a:r>
              <a:rPr lang="ja-JP" altLang="en-US" sz="2800" dirty="0" smtClean="0"/>
              <a:t>時間</a:t>
            </a:r>
            <a:r>
              <a:rPr lang="en-US" altLang="ja-JP" sz="2800" dirty="0" smtClean="0"/>
              <a:t>/1</a:t>
            </a:r>
            <a:r>
              <a:rPr lang="ja-JP" altLang="en-US" sz="2800" dirty="0" smtClean="0"/>
              <a:t>週間スプリント</a:t>
            </a:r>
            <a:endParaRPr lang="en-US" altLang="ja-JP" sz="2800" dirty="0" smtClean="0"/>
          </a:p>
          <a:p>
            <a:pPr lvl="1"/>
            <a:r>
              <a:rPr lang="ja-JP" altLang="en-US" sz="2800" dirty="0" smtClean="0"/>
              <a:t>参加者</a:t>
            </a:r>
            <a:r>
              <a:rPr lang="en-US" altLang="ja-JP" sz="2800" dirty="0" smtClean="0"/>
              <a:t>:</a:t>
            </a:r>
            <a:r>
              <a:rPr lang="ja-JP" altLang="en-US" sz="2800" dirty="0" smtClean="0">
                <a:solidFill>
                  <a:srgbClr val="FF0000"/>
                </a:solidFill>
              </a:rPr>
              <a:t>各チーム毎に</a:t>
            </a:r>
            <a:r>
              <a:rPr lang="en-US" altLang="ja-JP" sz="2800" dirty="0" smtClean="0">
                <a:solidFill>
                  <a:srgbClr val="FF0000"/>
                </a:solidFill>
              </a:rPr>
              <a:t>2</a:t>
            </a:r>
            <a:r>
              <a:rPr lang="ja-JP" altLang="en-US" sz="2800" dirty="0" smtClean="0">
                <a:solidFill>
                  <a:srgbClr val="FF0000"/>
                </a:solidFill>
              </a:rPr>
              <a:t>名</a:t>
            </a:r>
            <a:r>
              <a:rPr lang="ja-JP" altLang="en-US" sz="2800" dirty="0" smtClean="0"/>
              <a:t>＋プロダクトオーナー</a:t>
            </a:r>
            <a:endParaRPr lang="en-US" altLang="ja-JP" sz="2800" dirty="0" smtClean="0"/>
          </a:p>
          <a:p>
            <a:pPr lvl="1"/>
            <a:endParaRPr kumimoji="1" lang="en-US" altLang="ja-JP" sz="2800" dirty="0"/>
          </a:p>
          <a:p>
            <a:r>
              <a:rPr lang="ja-JP" altLang="en-US" sz="2800" dirty="0" smtClean="0"/>
              <a:t>チームの代表者たちは、依存関係を特定し</a:t>
            </a:r>
            <a:r>
              <a:rPr lang="ja-JP" altLang="en-US" sz="2800" dirty="0"/>
              <a:t>、連携を議論する</a:t>
            </a:r>
            <a:r>
              <a:rPr lang="ja-JP" altLang="en-US" sz="2800" dirty="0" smtClean="0"/>
              <a:t>ことによって、自分たちでプロダクトバックログの割り振りを決定する</a:t>
            </a:r>
            <a:endParaRPr kumimoji="1" lang="ja-JP" altLang="en-US" sz="2800" dirty="0"/>
          </a:p>
        </p:txBody>
      </p:sp>
      <p:pic>
        <p:nvPicPr>
          <p:cNvPr id="4" name="図 3"/>
          <p:cNvPicPr>
            <a:picLocks noChangeAspect="1"/>
          </p:cNvPicPr>
          <p:nvPr/>
        </p:nvPicPr>
        <p:blipFill rotWithShape="1">
          <a:blip r:embed="rId2"/>
          <a:srcRect l="3126" t="23671" r="1750"/>
          <a:stretch/>
        </p:blipFill>
        <p:spPr>
          <a:xfrm>
            <a:off x="4153689" y="4411980"/>
            <a:ext cx="4863145" cy="2200484"/>
          </a:xfrm>
          <a:prstGeom prst="rect">
            <a:avLst/>
          </a:prstGeom>
        </p:spPr>
      </p:pic>
    </p:spTree>
    <p:extLst>
      <p:ext uri="{BB962C8B-B14F-4D97-AF65-F5344CB8AC3E}">
        <p14:creationId xmlns:p14="http://schemas.microsoft.com/office/powerpoint/2010/main" val="90138040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stretch>
            <a:fillRect/>
          </a:stretch>
        </p:blipFill>
        <p:spPr>
          <a:xfrm>
            <a:off x="1123203" y="5431160"/>
            <a:ext cx="387928" cy="284480"/>
          </a:xfrm>
          <a:prstGeom prst="rect">
            <a:avLst/>
          </a:prstGeom>
        </p:spPr>
      </p:pic>
      <p:pic>
        <p:nvPicPr>
          <p:cNvPr id="9" name="図 8"/>
          <p:cNvPicPr>
            <a:picLocks noChangeAspect="1"/>
          </p:cNvPicPr>
          <p:nvPr/>
        </p:nvPicPr>
        <p:blipFill>
          <a:blip r:embed="rId4"/>
          <a:stretch>
            <a:fillRect/>
          </a:stretch>
        </p:blipFill>
        <p:spPr>
          <a:xfrm>
            <a:off x="1152754" y="5771432"/>
            <a:ext cx="339969" cy="339969"/>
          </a:xfrm>
          <a:prstGeom prst="rect">
            <a:avLst/>
          </a:prstGeom>
        </p:spPr>
      </p:pic>
      <p:pic>
        <p:nvPicPr>
          <p:cNvPr id="10" name="図 9"/>
          <p:cNvPicPr>
            <a:picLocks noChangeAspect="1"/>
          </p:cNvPicPr>
          <p:nvPr/>
        </p:nvPicPr>
        <p:blipFill>
          <a:blip r:embed="rId5"/>
          <a:stretch>
            <a:fillRect/>
          </a:stretch>
        </p:blipFill>
        <p:spPr>
          <a:xfrm>
            <a:off x="7151077" y="5337173"/>
            <a:ext cx="852628" cy="801471"/>
          </a:xfrm>
          <a:prstGeom prst="rect">
            <a:avLst/>
          </a:prstGeom>
        </p:spPr>
      </p:pic>
      <p:pic>
        <p:nvPicPr>
          <p:cNvPr id="11" name="図 10"/>
          <p:cNvPicPr>
            <a:picLocks noChangeAspect="1"/>
          </p:cNvPicPr>
          <p:nvPr/>
        </p:nvPicPr>
        <p:blipFill>
          <a:blip r:embed="rId6"/>
          <a:stretch>
            <a:fillRect/>
          </a:stretch>
        </p:blipFill>
        <p:spPr>
          <a:xfrm>
            <a:off x="8116144" y="5324838"/>
            <a:ext cx="828564" cy="828564"/>
          </a:xfrm>
          <a:prstGeom prst="rect">
            <a:avLst/>
          </a:prstGeom>
        </p:spPr>
      </p:pic>
      <p:sp>
        <p:nvSpPr>
          <p:cNvPr id="13" name="正方形/長方形 12"/>
          <p:cNvSpPr/>
          <p:nvPr/>
        </p:nvSpPr>
        <p:spPr>
          <a:xfrm>
            <a:off x="316528" y="3411854"/>
            <a:ext cx="8827477" cy="1808611"/>
          </a:xfrm>
          <a:prstGeom prst="rect">
            <a:avLst/>
          </a:prstGeom>
        </p:spPr>
        <p:txBody>
          <a:bodyPr wrap="square" lIns="84241" tIns="42120" rIns="84241" bIns="42120" anchor="t">
            <a:spAutoFit/>
          </a:bodyPr>
          <a:lstStyle/>
          <a:p>
            <a:r>
              <a:rPr lang="en-US" altLang="ja-JP" sz="1400" dirty="0">
                <a:solidFill>
                  <a:prstClr val="black"/>
                </a:solidFill>
                <a:latin typeface="Meiryo" charset="-128"/>
                <a:ea typeface="Meiryo" charset="-128"/>
                <a:cs typeface="Meiryo" charset="-128"/>
              </a:rPr>
              <a:t>Certified Scrum Professional</a:t>
            </a:r>
            <a:r>
              <a:rPr lang="en-US" altLang="ja-JP" sz="1400" baseline="30000" dirty="0">
                <a:solidFill>
                  <a:prstClr val="black"/>
                </a:solidFill>
                <a:latin typeface="Meiryo" charset="-128"/>
                <a:ea typeface="Meiryo" charset="-128"/>
                <a:cs typeface="Meiryo" charset="-128"/>
              </a:rPr>
              <a:t>®</a:t>
            </a:r>
            <a:r>
              <a:rPr lang="en-US" altLang="ja-JP" sz="1400" dirty="0">
                <a:solidFill>
                  <a:prstClr val="black"/>
                </a:solidFill>
                <a:latin typeface="Meiryo" charset="-128"/>
                <a:ea typeface="Meiryo" charset="-128"/>
                <a:cs typeface="Meiryo" charset="-128"/>
              </a:rPr>
              <a:t>/Scrum Developer</a:t>
            </a:r>
            <a:r>
              <a:rPr lang="en-US" altLang="ja-JP" sz="1400" baseline="30000" dirty="0">
                <a:solidFill>
                  <a:prstClr val="black"/>
                </a:solidFill>
                <a:latin typeface="Meiryo" charset="-128"/>
                <a:ea typeface="Meiryo" charset="-128"/>
                <a:cs typeface="Meiryo" charset="-128"/>
              </a:rPr>
              <a:t>®</a:t>
            </a:r>
            <a:r>
              <a:rPr lang="en-US" altLang="ja-JP" sz="1400" dirty="0">
                <a:solidFill>
                  <a:prstClr val="black"/>
                </a:solidFill>
                <a:latin typeface="Meiryo" charset="-128"/>
                <a:ea typeface="Meiryo" charset="-128"/>
                <a:cs typeface="Meiryo" charset="-128"/>
              </a:rPr>
              <a:t>/</a:t>
            </a:r>
            <a:r>
              <a:rPr lang="en-US" altLang="ja-JP" sz="1400" dirty="0" err="1">
                <a:solidFill>
                  <a:prstClr val="black"/>
                </a:solidFill>
                <a:latin typeface="Meiryo" charset="-128"/>
                <a:ea typeface="Meiryo" charset="-128"/>
                <a:cs typeface="Meiryo" charset="-128"/>
              </a:rPr>
              <a:t>ScrumMaster</a:t>
            </a:r>
            <a:r>
              <a:rPr lang="en-US" altLang="ja-JP" sz="1400" baseline="30000" dirty="0">
                <a:solidFill>
                  <a:prstClr val="black"/>
                </a:solidFill>
                <a:latin typeface="Meiryo" charset="-128"/>
                <a:ea typeface="Meiryo" charset="-128"/>
                <a:cs typeface="Meiryo" charset="-128"/>
              </a:rPr>
              <a:t>®</a:t>
            </a:r>
            <a:r>
              <a:rPr lang="en-US" altLang="ja-JP" sz="1400" dirty="0">
                <a:solidFill>
                  <a:prstClr val="black"/>
                </a:solidFill>
                <a:latin typeface="Meiryo" charset="-128"/>
                <a:ea typeface="Meiryo" charset="-128"/>
                <a:cs typeface="Meiryo" charset="-128"/>
              </a:rPr>
              <a:t>/Scrum Product Owner</a:t>
            </a:r>
            <a:r>
              <a:rPr lang="en-US" altLang="ja-JP" sz="1400" baseline="30000" dirty="0" smtClean="0">
                <a:solidFill>
                  <a:prstClr val="black"/>
                </a:solidFill>
                <a:latin typeface="Meiryo" charset="-128"/>
                <a:ea typeface="Meiryo" charset="-128"/>
                <a:cs typeface="Meiryo" charset="-128"/>
              </a:rPr>
              <a:t>®</a:t>
            </a:r>
          </a:p>
          <a:p>
            <a:r>
              <a:rPr lang="en-US" altLang="ja-JP" sz="1400" dirty="0" smtClean="0">
                <a:solidFill>
                  <a:prstClr val="black"/>
                </a:solidFill>
                <a:latin typeface="Meiryo" charset="-128"/>
                <a:ea typeface="Meiryo" charset="-128"/>
                <a:cs typeface="Meiryo" charset="-128"/>
              </a:rPr>
              <a:t>Project </a:t>
            </a:r>
            <a:r>
              <a:rPr lang="en-US" altLang="ja-JP" sz="1400" dirty="0">
                <a:solidFill>
                  <a:prstClr val="black"/>
                </a:solidFill>
                <a:latin typeface="Meiryo" charset="-128"/>
                <a:ea typeface="Meiryo" charset="-128"/>
                <a:cs typeface="Meiryo" charset="-128"/>
              </a:rPr>
              <a:t>Management Professional (PMP)</a:t>
            </a:r>
            <a:r>
              <a:rPr lang="en-US" altLang="ja-JP" sz="1400" baseline="30000" dirty="0" smtClean="0">
                <a:solidFill>
                  <a:prstClr val="black"/>
                </a:solidFill>
                <a:latin typeface="Meiryo" charset="-128"/>
                <a:ea typeface="Meiryo" charset="-128"/>
                <a:cs typeface="Meiryo" charset="-128"/>
              </a:rPr>
              <a:t>®</a:t>
            </a:r>
            <a:endParaRPr lang="ja-JP" altLang="en-US" sz="1400" baseline="30000" dirty="0">
              <a:solidFill>
                <a:prstClr val="black"/>
              </a:solidFill>
              <a:latin typeface="Meiryo" charset="-128"/>
              <a:ea typeface="Meiryo" charset="-128"/>
              <a:cs typeface="Meiryo" charset="-128"/>
            </a:endParaRPr>
          </a:p>
          <a:p>
            <a:r>
              <a:rPr lang="en-US" altLang="ja-JP" sz="1400" dirty="0" smtClean="0">
                <a:solidFill>
                  <a:prstClr val="black"/>
                </a:solidFill>
                <a:latin typeface="Meiryo" charset="-128"/>
                <a:ea typeface="Meiryo" charset="-128"/>
                <a:cs typeface="Meiryo" charset="-128"/>
              </a:rPr>
              <a:t>EXIN </a:t>
            </a:r>
            <a:r>
              <a:rPr lang="en-US" altLang="ja-JP" sz="1400" dirty="0">
                <a:solidFill>
                  <a:prstClr val="black"/>
                </a:solidFill>
                <a:latin typeface="Meiryo" charset="-128"/>
                <a:ea typeface="Meiryo" charset="-128"/>
                <a:cs typeface="Meiryo" charset="-128"/>
              </a:rPr>
              <a:t>Agile Scrum Foundation </a:t>
            </a:r>
            <a:r>
              <a:rPr lang="ja-JP" altLang="en-US" sz="1400" dirty="0">
                <a:solidFill>
                  <a:prstClr val="black"/>
                </a:solidFill>
                <a:latin typeface="Meiryo" charset="-128"/>
                <a:ea typeface="Meiryo" charset="-128"/>
                <a:cs typeface="Meiryo" charset="-128"/>
              </a:rPr>
              <a:t>認定講師</a:t>
            </a:r>
            <a:endParaRPr lang="en-US" altLang="ja-JP" sz="1400" dirty="0">
              <a:solidFill>
                <a:prstClr val="black"/>
              </a:solidFill>
              <a:latin typeface="Meiryo" charset="-128"/>
              <a:ea typeface="Meiryo" charset="-128"/>
              <a:cs typeface="Meiryo" charset="-128"/>
            </a:endParaRPr>
          </a:p>
          <a:p>
            <a:r>
              <a:rPr lang="ja-JP" altLang="en-US" sz="1400" dirty="0">
                <a:solidFill>
                  <a:prstClr val="black"/>
                </a:solidFill>
                <a:latin typeface="Meiryo" charset="-128"/>
                <a:ea typeface="Meiryo" charset="-128"/>
                <a:cs typeface="Meiryo" charset="-128"/>
              </a:rPr>
              <a:t>アジャイルサムライ 横浜道場</a:t>
            </a:r>
            <a:r>
              <a:rPr lang="ja-JP" altLang="en-US" sz="1400" dirty="0" smtClean="0">
                <a:solidFill>
                  <a:prstClr val="black"/>
                </a:solidFill>
                <a:latin typeface="Meiryo" charset="-128"/>
                <a:ea typeface="Meiryo" charset="-128"/>
                <a:cs typeface="Meiryo" charset="-128"/>
              </a:rPr>
              <a:t>主催</a:t>
            </a:r>
            <a:r>
              <a:rPr lang="en-US" altLang="ja-JP" sz="1400" dirty="0" smtClean="0">
                <a:solidFill>
                  <a:prstClr val="black"/>
                </a:solidFill>
                <a:latin typeface="Meiryo" charset="-128"/>
                <a:ea typeface="Meiryo" charset="-128"/>
                <a:cs typeface="Meiryo" charset="-128"/>
              </a:rPr>
              <a:t>(</a:t>
            </a:r>
            <a:r>
              <a:rPr lang="ja-JP" altLang="en-US" sz="1400" dirty="0" smtClean="0">
                <a:solidFill>
                  <a:prstClr val="black"/>
                </a:solidFill>
                <a:latin typeface="Meiryo" charset="-128"/>
                <a:ea typeface="Meiryo" charset="-128"/>
                <a:cs typeface="Meiryo" charset="-128"/>
              </a:rPr>
              <a:t>休眠</a:t>
            </a:r>
            <a:r>
              <a:rPr lang="en-US" altLang="ja-JP" sz="1400" dirty="0" smtClean="0">
                <a:solidFill>
                  <a:prstClr val="black"/>
                </a:solidFill>
                <a:latin typeface="Meiryo" charset="-128"/>
                <a:ea typeface="Meiryo" charset="-128"/>
                <a:cs typeface="Meiryo" charset="-128"/>
              </a:rPr>
              <a:t>)</a:t>
            </a:r>
            <a:endParaRPr lang="en-US" altLang="ja-JP" sz="1400" dirty="0">
              <a:solidFill>
                <a:prstClr val="black"/>
              </a:solidFill>
              <a:latin typeface="Meiryo" charset="-128"/>
              <a:ea typeface="Meiryo" charset="-128"/>
              <a:cs typeface="Meiryo" charset="-128"/>
            </a:endParaRPr>
          </a:p>
          <a:p>
            <a:r>
              <a:rPr lang="en-US" altLang="ja-JP" sz="1400" dirty="0" smtClean="0">
                <a:solidFill>
                  <a:prstClr val="black"/>
                </a:solidFill>
                <a:latin typeface="Meiryo" charset="-128"/>
                <a:ea typeface="Meiryo" charset="-128"/>
                <a:cs typeface="Meiryo" charset="-128"/>
              </a:rPr>
              <a:t>PMI</a:t>
            </a:r>
            <a:r>
              <a:rPr lang="ja-JP" altLang="en-US" sz="1400" dirty="0" smtClean="0">
                <a:solidFill>
                  <a:prstClr val="black"/>
                </a:solidFill>
                <a:latin typeface="Meiryo" charset="-128"/>
                <a:ea typeface="Meiryo" charset="-128"/>
                <a:cs typeface="Meiryo" charset="-128"/>
              </a:rPr>
              <a:t>日本支部</a:t>
            </a:r>
            <a:r>
              <a:rPr lang="en-US" altLang="ja-JP" sz="1400" dirty="0" smtClean="0">
                <a:solidFill>
                  <a:prstClr val="black"/>
                </a:solidFill>
                <a:latin typeface="Meiryo" charset="-128"/>
                <a:ea typeface="Meiryo" charset="-128"/>
                <a:cs typeface="Meiryo" charset="-128"/>
              </a:rPr>
              <a:t> </a:t>
            </a:r>
            <a:r>
              <a:rPr lang="ja-JP" altLang="en-US" sz="1400" dirty="0" smtClean="0">
                <a:solidFill>
                  <a:prstClr val="black"/>
                </a:solidFill>
                <a:latin typeface="Meiryo" charset="-128"/>
                <a:ea typeface="Meiryo" charset="-128"/>
                <a:cs typeface="Meiryo" charset="-128"/>
              </a:rPr>
              <a:t>アジャイルプロジェクトマネジメント研究会</a:t>
            </a:r>
            <a:r>
              <a:rPr lang="en-US" altLang="ja-JP" sz="1400" dirty="0" smtClean="0">
                <a:solidFill>
                  <a:prstClr val="black"/>
                </a:solidFill>
                <a:latin typeface="Meiryo" charset="-128"/>
                <a:ea typeface="Meiryo" charset="-128"/>
                <a:cs typeface="Meiryo" charset="-128"/>
              </a:rPr>
              <a:t> </a:t>
            </a:r>
            <a:r>
              <a:rPr lang="ja-JP" altLang="en-US" sz="1400" dirty="0" smtClean="0">
                <a:solidFill>
                  <a:prstClr val="black"/>
                </a:solidFill>
                <a:latin typeface="Meiryo" charset="-128"/>
                <a:ea typeface="Meiryo" charset="-128"/>
                <a:cs typeface="Meiryo" charset="-128"/>
              </a:rPr>
              <a:t>会員</a:t>
            </a:r>
            <a:endParaRPr lang="ja-JP" altLang="en-US" sz="1400" dirty="0">
              <a:solidFill>
                <a:prstClr val="black"/>
              </a:solidFill>
              <a:latin typeface="Meiryo" charset="-128"/>
              <a:ea typeface="Meiryo" charset="-128"/>
              <a:cs typeface="Meiryo" charset="-128"/>
            </a:endParaRPr>
          </a:p>
          <a:p>
            <a:r>
              <a:rPr lang="en-US" altLang="ja-JP" sz="1400" dirty="0" err="1">
                <a:solidFill>
                  <a:prstClr val="black"/>
                </a:solidFill>
                <a:latin typeface="Meiryo" charset="-128"/>
                <a:ea typeface="Meiryo" charset="-128"/>
                <a:cs typeface="Meiryo" charset="-128"/>
              </a:rPr>
              <a:t>TOCfE</a:t>
            </a:r>
            <a:r>
              <a:rPr lang="ja-JP" altLang="en-US" sz="1400" dirty="0">
                <a:solidFill>
                  <a:prstClr val="black"/>
                </a:solidFill>
                <a:latin typeface="Meiryo" charset="-128"/>
                <a:ea typeface="Meiryo" charset="-128"/>
                <a:cs typeface="Meiryo" charset="-128"/>
              </a:rPr>
              <a:t>横浜塾</a:t>
            </a:r>
            <a:r>
              <a:rPr lang="ja-JP" altLang="en-US" sz="1400" dirty="0" smtClean="0">
                <a:solidFill>
                  <a:prstClr val="black"/>
                </a:solidFill>
                <a:latin typeface="Meiryo" charset="-128"/>
                <a:ea typeface="Meiryo" charset="-128"/>
                <a:cs typeface="Meiryo" charset="-128"/>
              </a:rPr>
              <a:t>主催</a:t>
            </a:r>
            <a:endParaRPr lang="en-US" altLang="ja-JP" sz="1400" dirty="0" smtClean="0">
              <a:solidFill>
                <a:prstClr val="black"/>
              </a:solidFill>
              <a:latin typeface="Meiryo" charset="-128"/>
              <a:ea typeface="Meiryo" charset="-128"/>
              <a:cs typeface="Meiryo" charset="-128"/>
            </a:endParaRPr>
          </a:p>
          <a:p>
            <a:r>
              <a:rPr lang="en-US" altLang="ja-JP" sz="1400" dirty="0" err="1" smtClean="0">
                <a:solidFill>
                  <a:prstClr val="black"/>
                </a:solidFill>
                <a:latin typeface="Meiryo" charset="-128"/>
                <a:ea typeface="Meiryo" charset="-128"/>
                <a:cs typeface="Meiryo" charset="-128"/>
              </a:rPr>
              <a:t>LeSS</a:t>
            </a:r>
            <a:r>
              <a:rPr lang="en-US" altLang="ja-JP" sz="1400" dirty="0" smtClean="0">
                <a:solidFill>
                  <a:prstClr val="black"/>
                </a:solidFill>
                <a:latin typeface="Meiryo" charset="-128"/>
                <a:ea typeface="Meiryo" charset="-128"/>
                <a:cs typeface="Meiryo" charset="-128"/>
              </a:rPr>
              <a:t> Study</a:t>
            </a:r>
            <a:r>
              <a:rPr lang="ja-JP" altLang="en-US" sz="1400" dirty="0" smtClean="0">
                <a:solidFill>
                  <a:prstClr val="black"/>
                </a:solidFill>
                <a:latin typeface="Meiryo" charset="-128"/>
                <a:ea typeface="Meiryo" charset="-128"/>
                <a:cs typeface="Meiryo" charset="-128"/>
              </a:rPr>
              <a:t>主催</a:t>
            </a:r>
            <a:endParaRPr lang="en-US" altLang="ja-JP" sz="1400" dirty="0" smtClean="0">
              <a:solidFill>
                <a:prstClr val="black"/>
              </a:solidFill>
              <a:latin typeface="Meiryo" charset="-128"/>
              <a:ea typeface="Meiryo" charset="-128"/>
              <a:cs typeface="Meiryo" charset="-128"/>
            </a:endParaRPr>
          </a:p>
          <a:p>
            <a:r>
              <a:rPr lang="en-US" altLang="ja-JP" sz="1400" dirty="0" smtClean="0">
                <a:solidFill>
                  <a:prstClr val="black"/>
                </a:solidFill>
                <a:latin typeface="Meiryo" charset="-128"/>
                <a:ea typeface="Meiryo" charset="-128"/>
                <a:cs typeface="Meiryo" charset="-128"/>
              </a:rPr>
              <a:t>Fearless Change</a:t>
            </a:r>
            <a:r>
              <a:rPr lang="ja-JP" altLang="en-US" sz="1400" dirty="0" smtClean="0">
                <a:solidFill>
                  <a:prstClr val="black"/>
                </a:solidFill>
                <a:latin typeface="Meiryo" charset="-128"/>
                <a:ea typeface="Meiryo" charset="-128"/>
                <a:cs typeface="Meiryo" charset="-128"/>
              </a:rPr>
              <a:t>アジャイルに効くアイデアを人めるための</a:t>
            </a:r>
            <a:r>
              <a:rPr lang="en-US" altLang="ja-JP" sz="1400" dirty="0" smtClean="0">
                <a:solidFill>
                  <a:prstClr val="black"/>
                </a:solidFill>
                <a:latin typeface="Meiryo" charset="-128"/>
                <a:ea typeface="Meiryo" charset="-128"/>
                <a:cs typeface="Meiryo" charset="-128"/>
              </a:rPr>
              <a:t>48</a:t>
            </a:r>
            <a:r>
              <a:rPr lang="ja-JP" altLang="en-US" sz="1400" dirty="0" smtClean="0">
                <a:solidFill>
                  <a:prstClr val="black"/>
                </a:solidFill>
                <a:latin typeface="Meiryo" charset="-128"/>
                <a:ea typeface="Meiryo" charset="-128"/>
                <a:cs typeface="Meiryo" charset="-128"/>
              </a:rPr>
              <a:t>のパターン共訳</a:t>
            </a:r>
            <a:endParaRPr lang="ja-JP" altLang="en-US" sz="1400" dirty="0">
              <a:solidFill>
                <a:prstClr val="black"/>
              </a:solidFill>
              <a:latin typeface="Meiryo" charset="-128"/>
              <a:ea typeface="Meiryo" charset="-128"/>
              <a:cs typeface="Meiryo" charset="-128"/>
            </a:endParaRPr>
          </a:p>
        </p:txBody>
      </p:sp>
      <p:sp>
        <p:nvSpPr>
          <p:cNvPr id="15" name="正方形/長方形 14"/>
          <p:cNvSpPr/>
          <p:nvPr/>
        </p:nvSpPr>
        <p:spPr>
          <a:xfrm>
            <a:off x="3755333" y="2613332"/>
            <a:ext cx="2478452" cy="639060"/>
          </a:xfrm>
          <a:prstGeom prst="rect">
            <a:avLst/>
          </a:prstGeom>
        </p:spPr>
        <p:txBody>
          <a:bodyPr wrap="none" lIns="84241" tIns="42120" rIns="84241" bIns="42120">
            <a:spAutoFit/>
          </a:bodyPr>
          <a:lstStyle/>
          <a:p>
            <a:r>
              <a:rPr lang="ja-JP" altLang="en-US" sz="3600" dirty="0">
                <a:solidFill>
                  <a:prstClr val="black"/>
                </a:solidFill>
                <a:latin typeface="HG丸ｺﾞｼｯｸM-PRO"/>
                <a:ea typeface="HG丸ｺﾞｼｯｸM-PRO"/>
                <a:cs typeface="HG丸ｺﾞｼｯｸM-PRO"/>
              </a:rPr>
              <a:t>木村　卓央</a:t>
            </a:r>
          </a:p>
        </p:txBody>
      </p:sp>
      <p:sp>
        <p:nvSpPr>
          <p:cNvPr id="16" name="正方形/長方形 15"/>
          <p:cNvSpPr/>
          <p:nvPr/>
        </p:nvSpPr>
        <p:spPr>
          <a:xfrm>
            <a:off x="3232761" y="2176161"/>
            <a:ext cx="3118851" cy="485172"/>
          </a:xfrm>
          <a:prstGeom prst="rect">
            <a:avLst/>
          </a:prstGeom>
        </p:spPr>
        <p:txBody>
          <a:bodyPr wrap="none" lIns="84241" tIns="42120" rIns="84241" bIns="42120">
            <a:spAutoFit/>
          </a:bodyPr>
          <a:lstStyle/>
          <a:p>
            <a:r>
              <a:rPr lang="en-US" altLang="ja-JP" sz="2600" dirty="0">
                <a:solidFill>
                  <a:prstClr val="black"/>
                </a:solidFill>
                <a:latin typeface="HG丸ｺﾞｼｯｸM-PRO"/>
                <a:ea typeface="HG丸ｺﾞｼｯｸM-PRO"/>
                <a:cs typeface="HG丸ｺﾞｼｯｸM-PRO"/>
              </a:rPr>
              <a:t>KIMURA    Takao</a:t>
            </a:r>
            <a:endParaRPr lang="ja-JP" altLang="en-US" sz="2600" dirty="0">
              <a:solidFill>
                <a:prstClr val="black"/>
              </a:solidFill>
              <a:latin typeface="HG丸ｺﾞｼｯｸM-PRO"/>
              <a:ea typeface="HG丸ｺﾞｼｯｸM-PRO"/>
              <a:cs typeface="HG丸ｺﾞｼｯｸM-PRO"/>
            </a:endParaRPr>
          </a:p>
        </p:txBody>
      </p:sp>
      <p:sp>
        <p:nvSpPr>
          <p:cNvPr id="17" name="正方形/長方形 16"/>
          <p:cNvSpPr/>
          <p:nvPr/>
        </p:nvSpPr>
        <p:spPr>
          <a:xfrm>
            <a:off x="3240607" y="1717494"/>
            <a:ext cx="4572000" cy="454395"/>
          </a:xfrm>
          <a:prstGeom prst="rect">
            <a:avLst/>
          </a:prstGeom>
        </p:spPr>
        <p:txBody>
          <a:bodyPr lIns="84241" tIns="42120" rIns="84241" bIns="42120">
            <a:spAutoFit/>
          </a:bodyPr>
          <a:lstStyle/>
          <a:p>
            <a:r>
              <a:rPr lang="ja-JP" altLang="en-US" sz="2400" dirty="0" smtClean="0">
                <a:solidFill>
                  <a:prstClr val="black"/>
                </a:solidFill>
                <a:latin typeface="HG丸ｺﾞｼｯｸM-PRO"/>
                <a:ea typeface="HG丸ｺﾞｼｯｸM-PRO"/>
                <a:cs typeface="HG丸ｺﾞｼｯｸM-PRO"/>
              </a:rPr>
              <a:t>アジャイルコーチ</a:t>
            </a:r>
            <a:endParaRPr lang="ja-JP" altLang="en-US" sz="2400" dirty="0">
              <a:solidFill>
                <a:prstClr val="black"/>
              </a:solidFill>
              <a:latin typeface="HG丸ｺﾞｼｯｸM-PRO"/>
              <a:ea typeface="HG丸ｺﾞｼｯｸM-PRO"/>
              <a:cs typeface="HG丸ｺﾞｼｯｸM-PRO"/>
            </a:endParaRPr>
          </a:p>
        </p:txBody>
      </p:sp>
      <p:sp>
        <p:nvSpPr>
          <p:cNvPr id="18" name="正方形/長方形 17"/>
          <p:cNvSpPr/>
          <p:nvPr/>
        </p:nvSpPr>
        <p:spPr>
          <a:xfrm>
            <a:off x="1509211" y="5361419"/>
            <a:ext cx="2094337" cy="366556"/>
          </a:xfrm>
          <a:prstGeom prst="rect">
            <a:avLst/>
          </a:prstGeom>
        </p:spPr>
        <p:txBody>
          <a:bodyPr wrap="square" lIns="84241" tIns="42120" rIns="84241" bIns="42120">
            <a:spAutoFit/>
          </a:bodyPr>
          <a:lstStyle/>
          <a:p>
            <a:r>
              <a:rPr lang="en-US" altLang="ja-JP" dirty="0">
                <a:solidFill>
                  <a:srgbClr val="000000"/>
                </a:solidFill>
                <a:latin typeface="Source Code Pro"/>
                <a:ea typeface="ヒラギノ角ゴ Pro W3"/>
                <a:cs typeface="Source Code Pro"/>
              </a:rPr>
              <a:t>@</a:t>
            </a:r>
            <a:r>
              <a:rPr lang="en-US" altLang="ja-JP" dirty="0" err="1">
                <a:solidFill>
                  <a:srgbClr val="000000"/>
                </a:solidFill>
                <a:latin typeface="Source Code Pro"/>
                <a:ea typeface="ヒラギノ角ゴ Pro W3"/>
                <a:cs typeface="Source Code Pro"/>
              </a:rPr>
              <a:t>tw_takubon</a:t>
            </a:r>
            <a:endParaRPr lang="ja-JP" altLang="en-US" dirty="0">
              <a:solidFill>
                <a:srgbClr val="000000"/>
              </a:solidFill>
              <a:latin typeface="Source Code Pro"/>
              <a:ea typeface="ヒラギノ角ゴ Pro W3"/>
              <a:cs typeface="Source Code Pro"/>
            </a:endParaRPr>
          </a:p>
        </p:txBody>
      </p:sp>
      <p:sp>
        <p:nvSpPr>
          <p:cNvPr id="19" name="正方形/長方形 18"/>
          <p:cNvSpPr/>
          <p:nvPr/>
        </p:nvSpPr>
        <p:spPr>
          <a:xfrm>
            <a:off x="1500560" y="5733850"/>
            <a:ext cx="5602977" cy="366556"/>
          </a:xfrm>
          <a:prstGeom prst="rect">
            <a:avLst/>
          </a:prstGeom>
        </p:spPr>
        <p:txBody>
          <a:bodyPr wrap="square" lIns="84241" tIns="42120" rIns="84241" bIns="42120">
            <a:spAutoFit/>
          </a:bodyPr>
          <a:lstStyle/>
          <a:p>
            <a:r>
              <a:rPr lang="en-US" altLang="ja-JP" u="sng" dirty="0">
                <a:solidFill>
                  <a:srgbClr val="000000"/>
                </a:solidFill>
                <a:latin typeface="Source Code Pro"/>
                <a:ea typeface="ヒラギノ角ゴ Pro W3"/>
                <a:cs typeface="Source Code Pro"/>
              </a:rPr>
              <a:t>http://</a:t>
            </a:r>
            <a:r>
              <a:rPr lang="en-US" altLang="ja-JP" u="sng" dirty="0" err="1">
                <a:solidFill>
                  <a:srgbClr val="000000"/>
                </a:solidFill>
                <a:latin typeface="Source Code Pro"/>
                <a:ea typeface="ヒラギノ角ゴ Pro W3"/>
                <a:cs typeface="Source Code Pro"/>
              </a:rPr>
              <a:t>facebook.com</a:t>
            </a:r>
            <a:r>
              <a:rPr lang="en-US" altLang="ja-JP" u="sng" dirty="0">
                <a:solidFill>
                  <a:srgbClr val="000000"/>
                </a:solidFill>
                <a:latin typeface="Source Code Pro"/>
                <a:ea typeface="ヒラギノ角ゴ Pro W3"/>
                <a:cs typeface="Source Code Pro"/>
              </a:rPr>
              <a:t>/</a:t>
            </a:r>
            <a:r>
              <a:rPr lang="en-US" altLang="ja-JP" u="sng" dirty="0" err="1">
                <a:solidFill>
                  <a:srgbClr val="000000"/>
                </a:solidFill>
                <a:latin typeface="Source Code Pro"/>
                <a:ea typeface="ヒラギノ角ゴ Pro W3"/>
                <a:cs typeface="Source Code Pro"/>
              </a:rPr>
              <a:t>kimura.takao</a:t>
            </a:r>
            <a:endParaRPr lang="ja-JP" altLang="en-US" dirty="0">
              <a:solidFill>
                <a:srgbClr val="000000"/>
              </a:solidFill>
              <a:latin typeface="Source Code Pro"/>
              <a:ea typeface="ヒラギノ角ゴ Pro W3"/>
              <a:cs typeface="Source Code Pro"/>
            </a:endParaRPr>
          </a:p>
        </p:txBody>
      </p:sp>
      <p:pic>
        <p:nvPicPr>
          <p:cNvPr id="2" name="図 1"/>
          <p:cNvPicPr>
            <a:picLocks noChangeAspect="1"/>
          </p:cNvPicPr>
          <p:nvPr/>
        </p:nvPicPr>
        <p:blipFill>
          <a:blip r:embed="rId7"/>
          <a:stretch>
            <a:fillRect/>
          </a:stretch>
        </p:blipFill>
        <p:spPr>
          <a:xfrm>
            <a:off x="4534260" y="702222"/>
            <a:ext cx="2976505" cy="1171603"/>
          </a:xfrm>
          <a:prstGeom prst="rect">
            <a:avLst/>
          </a:prstGeom>
        </p:spPr>
      </p:pic>
      <p:sp>
        <p:nvSpPr>
          <p:cNvPr id="21" name="正方形/長方形 20"/>
          <p:cNvSpPr/>
          <p:nvPr/>
        </p:nvSpPr>
        <p:spPr>
          <a:xfrm>
            <a:off x="1492723" y="6111399"/>
            <a:ext cx="6069892" cy="369318"/>
          </a:xfrm>
          <a:prstGeom prst="rect">
            <a:avLst/>
          </a:prstGeom>
        </p:spPr>
        <p:txBody>
          <a:bodyPr wrap="square" lIns="91257" tIns="45630" rIns="91257" bIns="45630">
            <a:spAutoFit/>
          </a:bodyPr>
          <a:lstStyle/>
          <a:p>
            <a:r>
              <a:rPr lang="en-US" altLang="ja-JP" u="sng" dirty="0">
                <a:solidFill>
                  <a:srgbClr val="000000"/>
                </a:solidFill>
                <a:latin typeface="Source Code Pro Medium"/>
                <a:ea typeface="HG丸ｺﾞｼｯｸM-PRO"/>
                <a:cs typeface="Source Code Pro Medium"/>
              </a:rPr>
              <a:t>http://</a:t>
            </a:r>
            <a:r>
              <a:rPr lang="en-US" altLang="ja-JP" u="sng" dirty="0" err="1">
                <a:solidFill>
                  <a:srgbClr val="000000"/>
                </a:solidFill>
                <a:latin typeface="Source Code Pro Medium"/>
                <a:ea typeface="HG丸ｺﾞｼｯｸM-PRO"/>
                <a:cs typeface="Source Code Pro Medium"/>
              </a:rPr>
              <a:t>about.me</a:t>
            </a:r>
            <a:r>
              <a:rPr lang="en-US" altLang="ja-JP" u="sng" dirty="0">
                <a:solidFill>
                  <a:srgbClr val="000000"/>
                </a:solidFill>
                <a:latin typeface="Source Code Pro Medium"/>
                <a:ea typeface="HG丸ｺﾞｼｯｸM-PRO"/>
                <a:cs typeface="Source Code Pro Medium"/>
              </a:rPr>
              <a:t>/</a:t>
            </a:r>
            <a:r>
              <a:rPr lang="en-US" altLang="ja-JP" u="sng" dirty="0" err="1">
                <a:solidFill>
                  <a:srgbClr val="000000"/>
                </a:solidFill>
                <a:latin typeface="Source Code Pro Medium"/>
                <a:ea typeface="HG丸ｺﾞｼｯｸM-PRO"/>
                <a:cs typeface="Source Code Pro Medium"/>
              </a:rPr>
              <a:t>tw_takubon</a:t>
            </a:r>
            <a:endParaRPr lang="en-US" altLang="ja-JP" u="sng" dirty="0">
              <a:solidFill>
                <a:srgbClr val="000000"/>
              </a:solidFill>
              <a:latin typeface="Source Code Pro Medium"/>
              <a:ea typeface="HG丸ｺﾞｼｯｸM-PRO"/>
              <a:cs typeface="Source Code Pro Medium"/>
            </a:endParaRPr>
          </a:p>
        </p:txBody>
      </p:sp>
      <p:pic>
        <p:nvPicPr>
          <p:cNvPr id="22" name="図 21" descr="kanataku.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2239" y="6242948"/>
            <a:ext cx="3252469" cy="497524"/>
          </a:xfrm>
          <a:prstGeom prst="rect">
            <a:avLst/>
          </a:prstGeom>
        </p:spPr>
      </p:pic>
      <p:pic>
        <p:nvPicPr>
          <p:cNvPr id="3" name="図 2"/>
          <p:cNvPicPr>
            <a:picLocks noChangeAspect="1"/>
          </p:cNvPicPr>
          <p:nvPr/>
        </p:nvPicPr>
        <p:blipFill>
          <a:blip r:embed="rId9"/>
          <a:stretch>
            <a:fillRect/>
          </a:stretch>
        </p:blipFill>
        <p:spPr>
          <a:xfrm>
            <a:off x="1125147" y="6139018"/>
            <a:ext cx="395501" cy="395501"/>
          </a:xfrm>
          <a:prstGeom prst="rect">
            <a:avLst/>
          </a:prstGeom>
        </p:spPr>
      </p:pic>
      <p:pic>
        <p:nvPicPr>
          <p:cNvPr id="4" name="図 3"/>
          <p:cNvPicPr>
            <a:picLocks noChangeAspect="1"/>
          </p:cNvPicPr>
          <p:nvPr/>
        </p:nvPicPr>
        <p:blipFill>
          <a:blip r:embed="rId10"/>
          <a:stretch>
            <a:fillRect/>
          </a:stretch>
        </p:blipFill>
        <p:spPr>
          <a:xfrm>
            <a:off x="6680323" y="1814781"/>
            <a:ext cx="941507" cy="596287"/>
          </a:xfrm>
          <a:prstGeom prst="rect">
            <a:avLst/>
          </a:prstGeom>
        </p:spPr>
      </p:pic>
      <p:pic>
        <p:nvPicPr>
          <p:cNvPr id="5" name="図 4" descr="9fe1e139-f8ff-4b34-99d3-84919b0780e3.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85225" y="723295"/>
            <a:ext cx="1152316" cy="1152316"/>
          </a:xfrm>
          <a:prstGeom prst="rect">
            <a:avLst/>
          </a:prstGeom>
        </p:spPr>
      </p:pic>
      <p:pic>
        <p:nvPicPr>
          <p:cNvPr id="23" name="図 22"/>
          <p:cNvPicPr>
            <a:picLocks noChangeAspect="1"/>
          </p:cNvPicPr>
          <p:nvPr/>
        </p:nvPicPr>
        <p:blipFill>
          <a:blip r:embed="rId12"/>
          <a:stretch>
            <a:fillRect/>
          </a:stretch>
        </p:blipFill>
        <p:spPr>
          <a:xfrm>
            <a:off x="6837365" y="3813375"/>
            <a:ext cx="2107343" cy="1407090"/>
          </a:xfrm>
          <a:prstGeom prst="rect">
            <a:avLst/>
          </a:prstGeom>
        </p:spPr>
      </p:pic>
      <p:pic>
        <p:nvPicPr>
          <p:cNvPr id="24" name="図 23"/>
          <p:cNvPicPr>
            <a:picLocks noChangeAspect="1"/>
          </p:cNvPicPr>
          <p:nvPr/>
        </p:nvPicPr>
        <p:blipFill>
          <a:blip r:embed="rId13"/>
          <a:stretch>
            <a:fillRect/>
          </a:stretch>
        </p:blipFill>
        <p:spPr>
          <a:xfrm>
            <a:off x="623411" y="396424"/>
            <a:ext cx="2297686" cy="627783"/>
          </a:xfrm>
          <a:prstGeom prst="rect">
            <a:avLst/>
          </a:prstGeom>
        </p:spPr>
      </p:pic>
      <p:pic>
        <p:nvPicPr>
          <p:cNvPr id="25" name="図 24"/>
          <p:cNvPicPr>
            <a:picLocks noChangeAspect="1"/>
          </p:cNvPicPr>
          <p:nvPr/>
        </p:nvPicPr>
        <p:blipFill rotWithShape="1">
          <a:blip r:embed="rId14">
            <a:extLst>
              <a:ext uri="{28A0092B-C50C-407E-A947-70E740481C1C}">
                <a14:useLocalDpi xmlns:a14="http://schemas.microsoft.com/office/drawing/2010/main" val="0"/>
              </a:ext>
            </a:extLst>
          </a:blip>
          <a:srcRect l="46812" t="20026" r="9061" b="24975"/>
          <a:stretch/>
        </p:blipFill>
        <p:spPr>
          <a:xfrm>
            <a:off x="475077" y="1236910"/>
            <a:ext cx="2446020" cy="2032485"/>
          </a:xfrm>
          <a:prstGeom prst="rect">
            <a:avLst/>
          </a:prstGeom>
        </p:spPr>
      </p:pic>
    </p:spTree>
    <p:extLst>
      <p:ext uri="{BB962C8B-B14F-4D97-AF65-F5344CB8AC3E}">
        <p14:creationId xmlns:p14="http://schemas.microsoft.com/office/powerpoint/2010/main" val="9659890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000" dirty="0" smtClean="0"/>
              <a:t>スプリントプランニング</a:t>
            </a:r>
            <a:r>
              <a:rPr kumimoji="1" lang="en-US" altLang="ja-JP" sz="4000" dirty="0" smtClean="0"/>
              <a:t>2</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sz="2800" dirty="0" smtClean="0"/>
              <a:t>スプリントプランニング第</a:t>
            </a:r>
            <a:r>
              <a:rPr kumimoji="1" lang="en-US" altLang="ja-JP" sz="2800" dirty="0" smtClean="0"/>
              <a:t>2</a:t>
            </a:r>
            <a:r>
              <a:rPr kumimoji="1" lang="ja-JP" altLang="en-US" sz="2800" dirty="0" smtClean="0"/>
              <a:t>部</a:t>
            </a:r>
          </a:p>
          <a:p>
            <a:pPr lvl="1"/>
            <a:r>
              <a:rPr kumimoji="1" lang="ja-JP" altLang="en-US" sz="2800" dirty="0" smtClean="0"/>
              <a:t>各チーム毎に実施する</a:t>
            </a:r>
            <a:endParaRPr kumimoji="1" lang="en-US" altLang="ja-JP" sz="2800" dirty="0" smtClean="0"/>
          </a:p>
          <a:p>
            <a:pPr lvl="1"/>
            <a:r>
              <a:rPr lang="ja-JP" altLang="en-US" sz="2800" dirty="0" smtClean="0"/>
              <a:t>チーム間の連携に課題がある場合は、</a:t>
            </a:r>
            <a:r>
              <a:rPr lang="en-US" altLang="ja-JP" sz="2800" dirty="0" smtClean="0"/>
              <a:t/>
            </a:r>
            <a:br>
              <a:rPr lang="en-US" altLang="ja-JP" sz="2800" dirty="0" smtClean="0"/>
            </a:br>
            <a:r>
              <a:rPr lang="ja-JP" altLang="en-US" sz="2800" dirty="0" smtClean="0">
                <a:solidFill>
                  <a:srgbClr val="FF0000"/>
                </a:solidFill>
              </a:rPr>
              <a:t>他のチームのミーティングをオブザーブ出来る</a:t>
            </a:r>
            <a:endParaRPr kumimoji="1" lang="en-US" altLang="ja-JP" sz="2800" dirty="0" smtClean="0">
              <a:solidFill>
                <a:srgbClr val="FF0000"/>
              </a:solidFill>
            </a:endParaRPr>
          </a:p>
        </p:txBody>
      </p:sp>
      <p:pic>
        <p:nvPicPr>
          <p:cNvPr id="4" name="図 3"/>
          <p:cNvPicPr>
            <a:picLocks noChangeAspect="1"/>
          </p:cNvPicPr>
          <p:nvPr/>
        </p:nvPicPr>
        <p:blipFill rotWithShape="1">
          <a:blip r:embed="rId2"/>
          <a:srcRect l="3126" t="23671" r="1750"/>
          <a:stretch/>
        </p:blipFill>
        <p:spPr>
          <a:xfrm>
            <a:off x="4153689" y="4411980"/>
            <a:ext cx="4863145" cy="2200484"/>
          </a:xfrm>
          <a:prstGeom prst="rect">
            <a:avLst/>
          </a:prstGeom>
        </p:spPr>
      </p:pic>
    </p:spTree>
    <p:extLst>
      <p:ext uri="{BB962C8B-B14F-4D97-AF65-F5344CB8AC3E}">
        <p14:creationId xmlns:p14="http://schemas.microsoft.com/office/powerpoint/2010/main" val="115080409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000" dirty="0" smtClean="0"/>
              <a:t>デイリースクラム</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sz="2800" dirty="0" smtClean="0"/>
              <a:t>デイリースクラム</a:t>
            </a:r>
            <a:endParaRPr kumimoji="1" lang="en-US" altLang="ja-JP" sz="2800" dirty="0" smtClean="0"/>
          </a:p>
          <a:p>
            <a:pPr lvl="1"/>
            <a:r>
              <a:rPr kumimoji="1" lang="ja-JP" altLang="en-US" sz="2800" dirty="0" smtClean="0"/>
              <a:t>各チーム毎に実施する</a:t>
            </a:r>
            <a:endParaRPr kumimoji="1" lang="en-US" altLang="ja-JP" sz="2800" dirty="0" smtClean="0"/>
          </a:p>
          <a:p>
            <a:pPr lvl="1"/>
            <a:r>
              <a:rPr lang="ja-JP" altLang="en-US" sz="2800" dirty="0" smtClean="0"/>
              <a:t>情報共有を高めるために</a:t>
            </a:r>
            <a:r>
              <a:rPr lang="en-US" altLang="ja-JP" sz="2800" dirty="0" smtClean="0"/>
              <a:t/>
            </a:r>
            <a:br>
              <a:rPr lang="en-US" altLang="ja-JP" sz="2800" dirty="0" smtClean="0"/>
            </a:br>
            <a:r>
              <a:rPr lang="ja-JP" altLang="en-US" sz="2800" dirty="0" smtClean="0">
                <a:solidFill>
                  <a:srgbClr val="FF0000"/>
                </a:solidFill>
              </a:rPr>
              <a:t>他のチームのミーティングをオブザーブ出来る</a:t>
            </a:r>
            <a:endParaRPr kumimoji="1" lang="en-US" altLang="ja-JP" sz="2800" dirty="0" smtClean="0">
              <a:solidFill>
                <a:srgbClr val="FF0000"/>
              </a:solidFill>
            </a:endParaRPr>
          </a:p>
        </p:txBody>
      </p:sp>
      <p:pic>
        <p:nvPicPr>
          <p:cNvPr id="4" name="図 3"/>
          <p:cNvPicPr>
            <a:picLocks noChangeAspect="1"/>
          </p:cNvPicPr>
          <p:nvPr/>
        </p:nvPicPr>
        <p:blipFill rotWithShape="1">
          <a:blip r:embed="rId2"/>
          <a:srcRect l="3126" t="23671" r="1750"/>
          <a:stretch/>
        </p:blipFill>
        <p:spPr>
          <a:xfrm>
            <a:off x="4153689" y="4411980"/>
            <a:ext cx="4863145" cy="2200484"/>
          </a:xfrm>
          <a:prstGeom prst="rect">
            <a:avLst/>
          </a:prstGeom>
        </p:spPr>
      </p:pic>
    </p:spTree>
    <p:extLst>
      <p:ext uri="{BB962C8B-B14F-4D97-AF65-F5344CB8AC3E}">
        <p14:creationId xmlns:p14="http://schemas.microsoft.com/office/powerpoint/2010/main" val="132661574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a:t>
            </a:r>
            <a:r>
              <a:rPr kumimoji="1" lang="ja-JP" altLang="en-US" sz="4000" dirty="0" smtClean="0"/>
              <a:t>スクラムオブスクラム</a:t>
            </a:r>
            <a:r>
              <a:rPr kumimoji="1" lang="en-US" altLang="ja-JP" sz="4000" dirty="0" smtClean="0"/>
              <a:t>)</a:t>
            </a:r>
            <a:endParaRPr kumimoji="1" lang="ja-JP" altLang="en-US" sz="4000" dirty="0"/>
          </a:p>
        </p:txBody>
      </p:sp>
      <p:sp>
        <p:nvSpPr>
          <p:cNvPr id="3" name="コンテンツ プレースホルダー 2"/>
          <p:cNvSpPr>
            <a:spLocks noGrp="1"/>
          </p:cNvSpPr>
          <p:nvPr>
            <p:ph idx="1"/>
          </p:nvPr>
        </p:nvSpPr>
        <p:spPr/>
        <p:txBody>
          <a:bodyPr/>
          <a:lstStyle/>
          <a:p>
            <a:pPr marL="266400" lvl="1" indent="-288000">
              <a:buFont typeface="Wingdings" charset="2"/>
              <a:buChar char="n"/>
            </a:pPr>
            <a:r>
              <a:rPr lang="ja-JP" altLang="en-US" sz="2800" dirty="0" smtClean="0">
                <a:solidFill>
                  <a:srgbClr val="FF0000"/>
                </a:solidFill>
              </a:rPr>
              <a:t>チームの代表者たちは、情報共有と連携を</a:t>
            </a:r>
            <a:r>
              <a:rPr lang="ja-JP" altLang="en-US" sz="2800" dirty="0">
                <a:solidFill>
                  <a:srgbClr val="FF0000"/>
                </a:solidFill>
              </a:rPr>
              <a:t>高めるために、週に数回開催することが</a:t>
            </a:r>
            <a:r>
              <a:rPr lang="ja-JP" altLang="en-US" sz="2800" dirty="0" smtClean="0">
                <a:solidFill>
                  <a:srgbClr val="FF0000"/>
                </a:solidFill>
              </a:rPr>
              <a:t>出来る</a:t>
            </a:r>
            <a:endParaRPr kumimoji="1" lang="en-US" altLang="ja-JP" sz="2800" dirty="0" smtClean="0">
              <a:solidFill>
                <a:srgbClr val="FF0000"/>
              </a:solidFill>
            </a:endParaRPr>
          </a:p>
          <a:p>
            <a:pPr lvl="1"/>
            <a:r>
              <a:rPr kumimoji="1" lang="ja-JP" altLang="en-US" sz="2800" dirty="0" smtClean="0"/>
              <a:t>スクラムオブスクラム</a:t>
            </a:r>
            <a:endParaRPr kumimoji="1" lang="en-US" altLang="ja-JP" sz="2800" dirty="0" smtClean="0"/>
          </a:p>
          <a:p>
            <a:pPr lvl="1"/>
            <a:r>
              <a:rPr kumimoji="1" lang="ja-JP" altLang="en-US" sz="2800" dirty="0" smtClean="0"/>
              <a:t>オープンスペース</a:t>
            </a:r>
            <a:endParaRPr kumimoji="1" lang="en-US" altLang="ja-JP" sz="2800" dirty="0" smtClean="0"/>
          </a:p>
          <a:p>
            <a:pPr lvl="1"/>
            <a:r>
              <a:rPr lang="ja-JP" altLang="en-US" sz="2800" dirty="0" smtClean="0"/>
              <a:t>タウンホールミーティング</a:t>
            </a:r>
            <a:endParaRPr kumimoji="1" lang="en-US" altLang="ja-JP" sz="2800" dirty="0" smtClean="0"/>
          </a:p>
        </p:txBody>
      </p:sp>
      <p:pic>
        <p:nvPicPr>
          <p:cNvPr id="4" name="図 3"/>
          <p:cNvPicPr>
            <a:picLocks noChangeAspect="1"/>
          </p:cNvPicPr>
          <p:nvPr/>
        </p:nvPicPr>
        <p:blipFill rotWithShape="1">
          <a:blip r:embed="rId2"/>
          <a:srcRect l="3126" t="23671" r="1750"/>
          <a:stretch/>
        </p:blipFill>
        <p:spPr>
          <a:xfrm>
            <a:off x="4153689" y="4411980"/>
            <a:ext cx="4863145" cy="2200484"/>
          </a:xfrm>
          <a:prstGeom prst="rect">
            <a:avLst/>
          </a:prstGeom>
        </p:spPr>
      </p:pic>
    </p:spTree>
    <p:extLst>
      <p:ext uri="{BB962C8B-B14F-4D97-AF65-F5344CB8AC3E}">
        <p14:creationId xmlns:p14="http://schemas.microsoft.com/office/powerpoint/2010/main" val="125565348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l="3126" t="23671" r="1750"/>
          <a:stretch/>
        </p:blipFill>
        <p:spPr>
          <a:xfrm>
            <a:off x="4153689" y="4411980"/>
            <a:ext cx="4863145" cy="2200484"/>
          </a:xfrm>
          <a:prstGeom prst="rect">
            <a:avLst/>
          </a:prstGeom>
        </p:spPr>
      </p:pic>
      <p:sp>
        <p:nvSpPr>
          <p:cNvPr id="5" name="正方形/長方形 4"/>
          <p:cNvSpPr/>
          <p:nvPr/>
        </p:nvSpPr>
        <p:spPr bwMode="auto">
          <a:xfrm>
            <a:off x="3760470" y="4411980"/>
            <a:ext cx="5129198" cy="1131570"/>
          </a:xfrm>
          <a:prstGeom prst="rect">
            <a:avLst/>
          </a:prstGeom>
          <a:solidFill>
            <a:schemeClr val="bg1">
              <a:alpha val="7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 name="タイトル 1"/>
          <p:cNvSpPr>
            <a:spLocks noGrp="1"/>
          </p:cNvSpPr>
          <p:nvPr>
            <p:ph type="title"/>
          </p:nvPr>
        </p:nvSpPr>
        <p:spPr/>
        <p:txBody>
          <a:bodyPr/>
          <a:lstStyle/>
          <a:p>
            <a:r>
              <a:rPr kumimoji="1" lang="ja-JP" altLang="en-US" dirty="0" smtClean="0"/>
              <a:t>スプリントレビュー</a:t>
            </a:r>
            <a:endParaRPr kumimoji="1" lang="ja-JP" altLang="en-US" dirty="0"/>
          </a:p>
        </p:txBody>
      </p:sp>
      <p:sp>
        <p:nvSpPr>
          <p:cNvPr id="3" name="コンテンツ プレースホルダー 2"/>
          <p:cNvSpPr>
            <a:spLocks noGrp="1"/>
          </p:cNvSpPr>
          <p:nvPr>
            <p:ph idx="1"/>
          </p:nvPr>
        </p:nvSpPr>
        <p:spPr/>
        <p:txBody>
          <a:bodyPr/>
          <a:lstStyle/>
          <a:p>
            <a:r>
              <a:rPr kumimoji="1" lang="ja-JP" altLang="en-US" sz="2800" dirty="0" smtClean="0"/>
              <a:t>スプリントレビュー</a:t>
            </a:r>
            <a:endParaRPr kumimoji="1" lang="en-US" altLang="ja-JP" sz="2800" dirty="0" smtClean="0"/>
          </a:p>
          <a:p>
            <a:pPr lvl="1"/>
            <a:r>
              <a:rPr lang="ja-JP" altLang="en-US" sz="2800" dirty="0" smtClean="0"/>
              <a:t>参加者</a:t>
            </a:r>
            <a:r>
              <a:rPr lang="en-US" altLang="ja-JP" sz="2800" dirty="0" smtClean="0"/>
              <a:t>:</a:t>
            </a:r>
            <a:r>
              <a:rPr lang="ja-JP" altLang="en-US" sz="2800" dirty="0" smtClean="0">
                <a:solidFill>
                  <a:srgbClr val="FF0000"/>
                </a:solidFill>
              </a:rPr>
              <a:t>各チームごとに</a:t>
            </a:r>
            <a:r>
              <a:rPr lang="en-US" altLang="ja-JP" sz="2800" dirty="0" smtClean="0">
                <a:solidFill>
                  <a:srgbClr val="FF0000"/>
                </a:solidFill>
              </a:rPr>
              <a:t>2</a:t>
            </a:r>
            <a:r>
              <a:rPr lang="ja-JP" altLang="en-US" sz="2800" dirty="0" smtClean="0">
                <a:solidFill>
                  <a:srgbClr val="FF0000"/>
                </a:solidFill>
              </a:rPr>
              <a:t>名</a:t>
            </a:r>
            <a:r>
              <a:rPr lang="ja-JP" altLang="en-US" sz="2800" dirty="0" smtClean="0"/>
              <a:t>＋プロダクトオーナー＋ステークホルダー</a:t>
            </a:r>
            <a:endParaRPr lang="en-US" altLang="ja-JP" sz="2800" dirty="0" smtClean="0"/>
          </a:p>
          <a:p>
            <a:pPr lvl="1"/>
            <a:r>
              <a:rPr lang="ja-JP" altLang="en-US" sz="2800" dirty="0" smtClean="0">
                <a:solidFill>
                  <a:srgbClr val="FF0000"/>
                </a:solidFill>
              </a:rPr>
              <a:t>複数のエリアがある大きな部屋で実施</a:t>
            </a:r>
            <a:endParaRPr lang="en-US" altLang="ja-JP" sz="2800" dirty="0" smtClean="0">
              <a:solidFill>
                <a:srgbClr val="FF0000"/>
              </a:solidFill>
            </a:endParaRPr>
          </a:p>
          <a:p>
            <a:pPr lvl="2"/>
            <a:r>
              <a:rPr lang="ja-JP" altLang="en-US" sz="2800" dirty="0" smtClean="0"/>
              <a:t>エリア毎にチームの代表が、そのチームによって開発されたフィーチャーをデモし、議論する</a:t>
            </a:r>
            <a:endParaRPr lang="en-US" altLang="ja-JP" sz="2800" dirty="0" smtClean="0"/>
          </a:p>
          <a:p>
            <a:pPr lvl="2"/>
            <a:r>
              <a:rPr lang="ja-JP" altLang="en-US" sz="2800" dirty="0" smtClean="0"/>
              <a:t>ステークホルダーは興味のあるエリアに訪れ、チームはフィードバックを記録する</a:t>
            </a:r>
            <a:endParaRPr lang="en-US" altLang="ja-JP" sz="2800" dirty="0" smtClean="0"/>
          </a:p>
          <a:p>
            <a:pPr lvl="1"/>
            <a:r>
              <a:rPr lang="ja-JP" altLang="en-US" sz="2800" dirty="0" smtClean="0">
                <a:solidFill>
                  <a:srgbClr val="FF0000"/>
                </a:solidFill>
              </a:rPr>
              <a:t>最初と最後は、全体的なフィードバックと整合性を高めるために、全員で議論する</a:t>
            </a:r>
            <a:endParaRPr lang="en-US" altLang="ja-JP" sz="2800" dirty="0" smtClean="0">
              <a:solidFill>
                <a:srgbClr val="FF0000"/>
              </a:solidFill>
            </a:endParaRPr>
          </a:p>
        </p:txBody>
      </p:sp>
    </p:spTree>
    <p:extLst>
      <p:ext uri="{BB962C8B-B14F-4D97-AF65-F5344CB8AC3E}">
        <p14:creationId xmlns:p14="http://schemas.microsoft.com/office/powerpoint/2010/main" val="178654609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l="3126" t="23671" r="1750"/>
          <a:stretch/>
        </p:blipFill>
        <p:spPr>
          <a:xfrm>
            <a:off x="4153689" y="4411980"/>
            <a:ext cx="4863145" cy="2200484"/>
          </a:xfrm>
          <a:prstGeom prst="rect">
            <a:avLst/>
          </a:prstGeom>
        </p:spPr>
      </p:pic>
      <p:sp>
        <p:nvSpPr>
          <p:cNvPr id="2" name="タイトル 1"/>
          <p:cNvSpPr>
            <a:spLocks noGrp="1"/>
          </p:cNvSpPr>
          <p:nvPr>
            <p:ph type="title"/>
          </p:nvPr>
        </p:nvSpPr>
        <p:spPr/>
        <p:txBody>
          <a:bodyPr/>
          <a:lstStyle/>
          <a:p>
            <a:r>
              <a:rPr kumimoji="1" lang="ja-JP" altLang="en-US" sz="3200" smtClean="0"/>
              <a:t>プロダクトバックログリファインメント</a:t>
            </a:r>
            <a:endParaRPr kumimoji="1" lang="ja-JP" altLang="en-US" sz="3200" dirty="0"/>
          </a:p>
        </p:txBody>
      </p:sp>
      <p:sp>
        <p:nvSpPr>
          <p:cNvPr id="3" name="コンテンツ プレースホルダー 2"/>
          <p:cNvSpPr>
            <a:spLocks noGrp="1"/>
          </p:cNvSpPr>
          <p:nvPr>
            <p:ph idx="1"/>
          </p:nvPr>
        </p:nvSpPr>
        <p:spPr/>
        <p:txBody>
          <a:bodyPr/>
          <a:lstStyle/>
          <a:p>
            <a:r>
              <a:rPr lang="ja-JP" altLang="en-US" dirty="0" smtClean="0"/>
              <a:t>実施内容</a:t>
            </a:r>
            <a:endParaRPr lang="en-US" altLang="ja-JP" dirty="0" smtClean="0"/>
          </a:p>
          <a:p>
            <a:pPr lvl="1"/>
            <a:r>
              <a:rPr lang="ja-JP" altLang="en-US" dirty="0" smtClean="0"/>
              <a:t>大きな</a:t>
            </a:r>
            <a:r>
              <a:rPr lang="en-US" altLang="ja-JP" dirty="0" smtClean="0"/>
              <a:t>PBI</a:t>
            </a:r>
            <a:r>
              <a:rPr lang="ja-JP" altLang="en-US" dirty="0" smtClean="0"/>
              <a:t>の分割</a:t>
            </a:r>
            <a:endParaRPr lang="en-US" altLang="ja-JP" dirty="0" smtClean="0"/>
          </a:p>
          <a:p>
            <a:pPr lvl="1"/>
            <a:r>
              <a:rPr kumimoji="1" lang="en-US" altLang="ja-JP" dirty="0" smtClean="0"/>
              <a:t>PBI</a:t>
            </a:r>
            <a:r>
              <a:rPr kumimoji="1" lang="ja-JP" altLang="en-US" dirty="0" smtClean="0"/>
              <a:t>の詳細化</a:t>
            </a:r>
            <a:endParaRPr kumimoji="1" lang="en-US" altLang="ja-JP" dirty="0" smtClean="0"/>
          </a:p>
          <a:p>
            <a:pPr lvl="1"/>
            <a:r>
              <a:rPr lang="ja-JP" altLang="en-US" dirty="0" smtClean="0"/>
              <a:t>見積もり</a:t>
            </a:r>
            <a:endParaRPr lang="en-US" altLang="ja-JP" dirty="0" smtClean="0"/>
          </a:p>
          <a:p>
            <a:r>
              <a:rPr lang="ja-JP" altLang="en-US" dirty="0">
                <a:solidFill>
                  <a:srgbClr val="FF0000"/>
                </a:solidFill>
              </a:rPr>
              <a:t>同じ場所にいるのであれば</a:t>
            </a:r>
            <a:endParaRPr lang="en-US" altLang="ja-JP" dirty="0">
              <a:solidFill>
                <a:srgbClr val="FF0000"/>
              </a:solidFill>
            </a:endParaRPr>
          </a:p>
          <a:p>
            <a:pPr lvl="1"/>
            <a:r>
              <a:rPr lang="ja-JP" altLang="en-US" dirty="0">
                <a:solidFill>
                  <a:srgbClr val="FF0000"/>
                </a:solidFill>
              </a:rPr>
              <a:t>同じ時間、</a:t>
            </a:r>
            <a:r>
              <a:rPr lang="en-US" altLang="ja-JP" dirty="0">
                <a:solidFill>
                  <a:srgbClr val="FF0000"/>
                </a:solidFill>
              </a:rPr>
              <a:t>1</a:t>
            </a:r>
            <a:r>
              <a:rPr lang="ja-JP" altLang="en-US" dirty="0">
                <a:solidFill>
                  <a:srgbClr val="FF0000"/>
                </a:solidFill>
              </a:rPr>
              <a:t>つの大きな部屋で実施する</a:t>
            </a:r>
            <a:endParaRPr lang="en-US" altLang="ja-JP" dirty="0">
              <a:solidFill>
                <a:srgbClr val="FF0000"/>
              </a:solidFill>
            </a:endParaRPr>
          </a:p>
          <a:p>
            <a:pPr lvl="1"/>
            <a:r>
              <a:rPr lang="ja-JP" altLang="en-US" dirty="0">
                <a:solidFill>
                  <a:srgbClr val="FF0000"/>
                </a:solidFill>
              </a:rPr>
              <a:t>各チーム別の壁を利用する</a:t>
            </a:r>
            <a:r>
              <a:rPr lang="ja-JP" altLang="en-US" dirty="0" smtClean="0">
                <a:solidFill>
                  <a:srgbClr val="FF0000"/>
                </a:solidFill>
              </a:rPr>
              <a:t>など</a:t>
            </a:r>
            <a:endParaRPr lang="en-US" altLang="ja-JP" dirty="0" smtClean="0"/>
          </a:p>
          <a:p>
            <a:r>
              <a:rPr kumimoji="1" lang="ja-JP" altLang="en-US" dirty="0" smtClean="0"/>
              <a:t>いくつかのレベルで実施される</a:t>
            </a:r>
            <a:endParaRPr kumimoji="1" lang="en-US" altLang="ja-JP" dirty="0" smtClean="0"/>
          </a:p>
          <a:p>
            <a:pPr lvl="1"/>
            <a:r>
              <a:rPr lang="ja-JP" altLang="en-US" dirty="0"/>
              <a:t>全体的</a:t>
            </a:r>
            <a:endParaRPr lang="en-US" altLang="ja-JP" dirty="0"/>
          </a:p>
          <a:p>
            <a:pPr lvl="1"/>
            <a:r>
              <a:rPr kumimoji="1" lang="ja-JP" altLang="en-US" dirty="0" smtClean="0"/>
              <a:t>チームレベル</a:t>
            </a:r>
            <a:endParaRPr kumimoji="1" lang="en-US" altLang="ja-JP" dirty="0" smtClean="0"/>
          </a:p>
          <a:p>
            <a:pPr lvl="1"/>
            <a:r>
              <a:rPr lang="ja-JP" altLang="en-US" dirty="0" smtClean="0"/>
              <a:t>マルチチーム</a:t>
            </a:r>
            <a:endParaRPr lang="en-US" altLang="ja-JP" dirty="0" smtClean="0"/>
          </a:p>
          <a:p>
            <a:endParaRPr kumimoji="1" lang="en-US" altLang="ja-JP" sz="2800" dirty="0" smtClean="0"/>
          </a:p>
        </p:txBody>
      </p:sp>
    </p:spTree>
    <p:extLst>
      <p:ext uri="{BB962C8B-B14F-4D97-AF65-F5344CB8AC3E}">
        <p14:creationId xmlns:p14="http://schemas.microsoft.com/office/powerpoint/2010/main" val="149581901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l="3126" t="23671" r="1750"/>
          <a:stretch/>
        </p:blipFill>
        <p:spPr>
          <a:xfrm>
            <a:off x="4153689" y="4411980"/>
            <a:ext cx="4863145" cy="2200484"/>
          </a:xfrm>
          <a:prstGeom prst="rect">
            <a:avLst/>
          </a:prstGeom>
        </p:spPr>
      </p:pic>
      <p:sp>
        <p:nvSpPr>
          <p:cNvPr id="2" name="タイトル 1"/>
          <p:cNvSpPr>
            <a:spLocks noGrp="1"/>
          </p:cNvSpPr>
          <p:nvPr>
            <p:ph type="title"/>
          </p:nvPr>
        </p:nvSpPr>
        <p:spPr>
          <a:xfrm>
            <a:off x="237793" y="350839"/>
            <a:ext cx="8651875" cy="513524"/>
          </a:xfrm>
        </p:spPr>
        <p:txBody>
          <a:bodyPr/>
          <a:lstStyle/>
          <a:p>
            <a:r>
              <a:rPr kumimoji="1" lang="ja-JP" altLang="en-US" sz="3200" dirty="0" smtClean="0"/>
              <a:t>全体的な</a:t>
            </a:r>
            <a:r>
              <a:rPr kumimoji="1" lang="en-US" altLang="ja-JP" sz="3200" dirty="0" smtClean="0"/>
              <a:t/>
            </a:r>
            <a:br>
              <a:rPr kumimoji="1" lang="en-US" altLang="ja-JP" sz="3200" dirty="0" smtClean="0"/>
            </a:br>
            <a:r>
              <a:rPr kumimoji="1" lang="ja-JP" altLang="en-US" sz="3200" dirty="0" smtClean="0"/>
              <a:t>プロダクトバックログリファインメント</a:t>
            </a:r>
            <a:endParaRPr kumimoji="1" lang="ja-JP" altLang="en-US" sz="3200" dirty="0"/>
          </a:p>
        </p:txBody>
      </p:sp>
      <p:sp>
        <p:nvSpPr>
          <p:cNvPr id="3" name="コンテンツ プレースホルダー 2"/>
          <p:cNvSpPr>
            <a:spLocks noGrp="1"/>
          </p:cNvSpPr>
          <p:nvPr>
            <p:ph idx="1"/>
          </p:nvPr>
        </p:nvSpPr>
        <p:spPr>
          <a:xfrm>
            <a:off x="237509" y="1188721"/>
            <a:ext cx="8652159" cy="4834176"/>
          </a:xfrm>
        </p:spPr>
        <p:txBody>
          <a:bodyPr/>
          <a:lstStyle/>
          <a:p>
            <a:r>
              <a:rPr lang="ja-JP" altLang="en-US" dirty="0" smtClean="0"/>
              <a:t>参加者</a:t>
            </a:r>
            <a:r>
              <a:rPr lang="en-US" altLang="ja-JP" dirty="0" smtClean="0"/>
              <a:t>:</a:t>
            </a:r>
            <a:r>
              <a:rPr lang="ja-JP" altLang="en-US" dirty="0" smtClean="0">
                <a:solidFill>
                  <a:srgbClr val="FF0000"/>
                </a:solidFill>
              </a:rPr>
              <a:t>チーム毎に</a:t>
            </a:r>
            <a:r>
              <a:rPr lang="en-US" altLang="ja-JP" dirty="0" smtClean="0">
                <a:solidFill>
                  <a:srgbClr val="FF0000"/>
                </a:solidFill>
              </a:rPr>
              <a:t>2</a:t>
            </a:r>
            <a:r>
              <a:rPr lang="ja-JP" altLang="en-US" dirty="0" smtClean="0">
                <a:solidFill>
                  <a:srgbClr val="FF0000"/>
                </a:solidFill>
              </a:rPr>
              <a:t>名、プロダクトオーナー</a:t>
            </a:r>
            <a:endParaRPr lang="en-US" altLang="ja-JP" dirty="0" smtClean="0">
              <a:solidFill>
                <a:srgbClr val="FF0000"/>
              </a:solidFill>
            </a:endParaRPr>
          </a:p>
          <a:p>
            <a:r>
              <a:rPr kumimoji="1" lang="ja-JP" altLang="en-US" dirty="0" smtClean="0"/>
              <a:t>次回実施するであろう</a:t>
            </a:r>
            <a:r>
              <a:rPr kumimoji="1" lang="en-US" altLang="ja-JP" dirty="0" smtClean="0"/>
              <a:t>PBI</a:t>
            </a:r>
            <a:r>
              <a:rPr kumimoji="1" lang="ja-JP" altLang="en-US" dirty="0" smtClean="0"/>
              <a:t>の分割に集中する</a:t>
            </a:r>
            <a:endParaRPr kumimoji="1" lang="en-US" altLang="ja-JP" dirty="0" smtClean="0"/>
          </a:p>
          <a:p>
            <a:pPr lvl="1"/>
            <a:r>
              <a:rPr lang="ja-JP" altLang="en-US" dirty="0" smtClean="0"/>
              <a:t>軽量な分析</a:t>
            </a:r>
            <a:endParaRPr lang="en-US" altLang="ja-JP" dirty="0" smtClean="0"/>
          </a:p>
          <a:p>
            <a:pPr lvl="1"/>
            <a:r>
              <a:rPr kumimoji="1" lang="ja-JP" altLang="en-US" dirty="0" smtClean="0"/>
              <a:t>見積り</a:t>
            </a:r>
            <a:endParaRPr kumimoji="1" lang="en-US" altLang="ja-JP" dirty="0" smtClean="0"/>
          </a:p>
          <a:p>
            <a:pPr lvl="2"/>
            <a:r>
              <a:rPr lang="ja-JP" altLang="en-US" dirty="0" smtClean="0"/>
              <a:t>チーム間で共通した見積りのベースラインを確保するために</a:t>
            </a:r>
            <a:r>
              <a:rPr lang="ja-JP" altLang="en-US" dirty="0" smtClean="0">
                <a:solidFill>
                  <a:srgbClr val="FF0000"/>
                </a:solidFill>
              </a:rPr>
              <a:t>クロスチームで</a:t>
            </a:r>
            <a:r>
              <a:rPr lang="ja-JP" altLang="en-US" dirty="0" smtClean="0">
                <a:solidFill>
                  <a:srgbClr val="FF0000"/>
                </a:solidFill>
              </a:rPr>
              <a:t>見積もる</a:t>
            </a:r>
            <a:endParaRPr lang="en-US" altLang="ja-JP" dirty="0" smtClean="0">
              <a:solidFill>
                <a:srgbClr val="FF0000"/>
              </a:solidFill>
            </a:endParaRPr>
          </a:p>
          <a:p>
            <a:pPr lvl="1"/>
            <a:r>
              <a:rPr kumimoji="1" lang="ja-JP" altLang="en-US" dirty="0" smtClean="0">
                <a:solidFill>
                  <a:srgbClr val="FF0000"/>
                </a:solidFill>
              </a:rPr>
              <a:t>強い関連のある</a:t>
            </a:r>
            <a:r>
              <a:rPr kumimoji="1" lang="en-US" altLang="ja-JP" dirty="0" smtClean="0">
                <a:solidFill>
                  <a:srgbClr val="FF0000"/>
                </a:solidFill>
              </a:rPr>
              <a:t>PBI</a:t>
            </a:r>
            <a:r>
              <a:rPr kumimoji="1" lang="ja-JP" altLang="en-US" dirty="0" smtClean="0">
                <a:solidFill>
                  <a:srgbClr val="FF0000"/>
                </a:solidFill>
              </a:rPr>
              <a:t>の特定</a:t>
            </a:r>
            <a:endParaRPr kumimoji="1" lang="en-US" altLang="ja-JP" dirty="0" smtClean="0">
              <a:solidFill>
                <a:srgbClr val="FF0000"/>
              </a:solidFill>
            </a:endParaRPr>
          </a:p>
          <a:p>
            <a:pPr lvl="2"/>
            <a:r>
              <a:rPr lang="ja-JP" altLang="en-US" dirty="0" smtClean="0"/>
              <a:t>共同での作業</a:t>
            </a:r>
            <a:endParaRPr lang="en-US" altLang="ja-JP" dirty="0" smtClean="0"/>
          </a:p>
          <a:p>
            <a:pPr lvl="2"/>
            <a:r>
              <a:rPr kumimoji="1" lang="ja-JP" altLang="en-US" dirty="0" smtClean="0"/>
              <a:t>共通的な作業の提案または調整</a:t>
            </a:r>
            <a:endParaRPr kumimoji="1" lang="en-US" altLang="ja-JP" dirty="0" smtClean="0"/>
          </a:p>
        </p:txBody>
      </p:sp>
    </p:spTree>
    <p:extLst>
      <p:ext uri="{BB962C8B-B14F-4D97-AF65-F5344CB8AC3E}">
        <p14:creationId xmlns:p14="http://schemas.microsoft.com/office/powerpoint/2010/main" val="44627290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179388"/>
            <a:ext cx="8651875" cy="815021"/>
          </a:xfrm>
        </p:spPr>
        <p:txBody>
          <a:bodyPr/>
          <a:lstStyle/>
          <a:p>
            <a:r>
              <a:rPr kumimoji="1" lang="ja-JP" altLang="en-US" sz="3200" dirty="0" smtClean="0"/>
              <a:t>チームレベルの</a:t>
            </a:r>
            <a:r>
              <a:rPr kumimoji="1" lang="en-US" altLang="ja-JP" sz="3200" dirty="0" smtClean="0"/>
              <a:t/>
            </a:r>
            <a:br>
              <a:rPr kumimoji="1" lang="en-US" altLang="ja-JP" sz="3200" dirty="0" smtClean="0"/>
            </a:br>
            <a:r>
              <a:rPr lang="ja-JP" altLang="en-US" sz="3200" dirty="0" smtClean="0"/>
              <a:t>プロダクトバックログリファインメント</a:t>
            </a:r>
            <a:endParaRPr kumimoji="1" lang="ja-JP" altLang="en-US" sz="3200" dirty="0"/>
          </a:p>
        </p:txBody>
      </p:sp>
      <p:sp>
        <p:nvSpPr>
          <p:cNvPr id="3" name="コンテンツ プレースホルダー 2"/>
          <p:cNvSpPr>
            <a:spLocks noGrp="1"/>
          </p:cNvSpPr>
          <p:nvPr>
            <p:ph idx="1"/>
          </p:nvPr>
        </p:nvSpPr>
        <p:spPr>
          <a:xfrm>
            <a:off x="237509" y="1200149"/>
            <a:ext cx="8652159" cy="4925617"/>
          </a:xfrm>
        </p:spPr>
        <p:txBody>
          <a:bodyPr/>
          <a:lstStyle/>
          <a:p>
            <a:r>
              <a:rPr lang="en-US" altLang="ja-JP" dirty="0" smtClean="0"/>
              <a:t>1</a:t>
            </a:r>
            <a:r>
              <a:rPr lang="ja-JP" altLang="en-US" dirty="0" smtClean="0"/>
              <a:t>チームのスクラムと</a:t>
            </a:r>
            <a:r>
              <a:rPr lang="ja-JP" altLang="en-US" dirty="0" smtClean="0"/>
              <a:t>同じ</a:t>
            </a:r>
            <a:endParaRPr lang="en-US" altLang="ja-JP" dirty="0" smtClean="0"/>
          </a:p>
          <a:p>
            <a:pPr lvl="1"/>
            <a:r>
              <a:rPr lang="en-US" altLang="ja-JP" dirty="0" smtClean="0"/>
              <a:t>PBI</a:t>
            </a:r>
            <a:r>
              <a:rPr lang="ja-JP" altLang="en-US" dirty="0" smtClean="0"/>
              <a:t>が</a:t>
            </a:r>
            <a:r>
              <a:rPr lang="en-US" altLang="ja-JP" dirty="0" smtClean="0"/>
              <a:t>1</a:t>
            </a:r>
            <a:r>
              <a:rPr lang="ja-JP" altLang="en-US" dirty="0" smtClean="0"/>
              <a:t>チームで完結している</a:t>
            </a:r>
            <a:endParaRPr lang="en-US" altLang="ja-JP" dirty="0" smtClean="0"/>
          </a:p>
          <a:p>
            <a:pPr lvl="1"/>
            <a:r>
              <a:rPr lang="ja-JP" altLang="en-US" dirty="0" smtClean="0"/>
              <a:t>他の</a:t>
            </a:r>
            <a:r>
              <a:rPr lang="en-US" altLang="ja-JP" dirty="0" smtClean="0"/>
              <a:t>PBI</a:t>
            </a:r>
            <a:r>
              <a:rPr lang="ja-JP" altLang="en-US" dirty="0" smtClean="0"/>
              <a:t>と強い関連が無い</a:t>
            </a:r>
            <a:endParaRPr lang="ja-JP" altLang="en-US" dirty="0" smtClean="0"/>
          </a:p>
        </p:txBody>
      </p:sp>
      <p:pic>
        <p:nvPicPr>
          <p:cNvPr id="4" name="図 3"/>
          <p:cNvPicPr>
            <a:picLocks noChangeAspect="1"/>
          </p:cNvPicPr>
          <p:nvPr/>
        </p:nvPicPr>
        <p:blipFill rotWithShape="1">
          <a:blip r:embed="rId2"/>
          <a:srcRect l="3126" t="23671" r="1750"/>
          <a:stretch/>
        </p:blipFill>
        <p:spPr>
          <a:xfrm>
            <a:off x="4153689" y="4411980"/>
            <a:ext cx="4863145" cy="2200484"/>
          </a:xfrm>
          <a:prstGeom prst="rect">
            <a:avLst/>
          </a:prstGeom>
        </p:spPr>
      </p:pic>
    </p:spTree>
    <p:extLst>
      <p:ext uri="{BB962C8B-B14F-4D97-AF65-F5344CB8AC3E}">
        <p14:creationId xmlns:p14="http://schemas.microsoft.com/office/powerpoint/2010/main" val="42747280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179388"/>
            <a:ext cx="8651875" cy="815021"/>
          </a:xfrm>
        </p:spPr>
        <p:txBody>
          <a:bodyPr/>
          <a:lstStyle/>
          <a:p>
            <a:r>
              <a:rPr kumimoji="1" lang="ja-JP" altLang="en-US" sz="3200" dirty="0" smtClean="0"/>
              <a:t>マルチチームの</a:t>
            </a:r>
            <a:r>
              <a:rPr kumimoji="1" lang="en-US" altLang="ja-JP" sz="3200" dirty="0" smtClean="0"/>
              <a:t/>
            </a:r>
            <a:br>
              <a:rPr kumimoji="1" lang="en-US" altLang="ja-JP" sz="3200" dirty="0" smtClean="0"/>
            </a:br>
            <a:r>
              <a:rPr lang="ja-JP" altLang="en-US" sz="3200" dirty="0" smtClean="0"/>
              <a:t>プロダクトバックログリファインメント</a:t>
            </a:r>
            <a:endParaRPr kumimoji="1" lang="ja-JP" altLang="en-US" sz="3200" dirty="0"/>
          </a:p>
        </p:txBody>
      </p:sp>
      <p:sp>
        <p:nvSpPr>
          <p:cNvPr id="3" name="コンテンツ プレースホルダー 2"/>
          <p:cNvSpPr>
            <a:spLocks noGrp="1"/>
          </p:cNvSpPr>
          <p:nvPr>
            <p:ph idx="1"/>
          </p:nvPr>
        </p:nvSpPr>
        <p:spPr>
          <a:xfrm>
            <a:off x="237509" y="1200149"/>
            <a:ext cx="8652159" cy="4925617"/>
          </a:xfrm>
        </p:spPr>
        <p:txBody>
          <a:bodyPr/>
          <a:lstStyle/>
          <a:p>
            <a:r>
              <a:rPr lang="ja-JP" altLang="en-US" dirty="0" smtClean="0"/>
              <a:t>参加者</a:t>
            </a:r>
            <a:r>
              <a:rPr lang="en-US" altLang="ja-JP" dirty="0" smtClean="0"/>
              <a:t>:</a:t>
            </a:r>
            <a:r>
              <a:rPr lang="ja-JP" altLang="en-US" dirty="0" smtClean="0">
                <a:solidFill>
                  <a:srgbClr val="FF0000"/>
                </a:solidFill>
              </a:rPr>
              <a:t>チーム毎に</a:t>
            </a:r>
            <a:r>
              <a:rPr lang="en-US" altLang="ja-JP" dirty="0" smtClean="0">
                <a:solidFill>
                  <a:srgbClr val="FF0000"/>
                </a:solidFill>
              </a:rPr>
              <a:t>2</a:t>
            </a:r>
            <a:r>
              <a:rPr lang="ja-JP" altLang="en-US" dirty="0" smtClean="0">
                <a:solidFill>
                  <a:srgbClr val="FF0000"/>
                </a:solidFill>
              </a:rPr>
              <a:t>名</a:t>
            </a:r>
            <a:r>
              <a:rPr lang="en-US" altLang="ja-JP" dirty="0" smtClean="0">
                <a:solidFill>
                  <a:srgbClr val="FF0000"/>
                </a:solidFill>
              </a:rPr>
              <a:t>(</a:t>
            </a:r>
            <a:r>
              <a:rPr lang="ja-JP" altLang="en-US" dirty="0" smtClean="0">
                <a:solidFill>
                  <a:srgbClr val="FF0000"/>
                </a:solidFill>
              </a:rPr>
              <a:t>関連するチームのみ</a:t>
            </a:r>
            <a:r>
              <a:rPr lang="en-US" altLang="ja-JP" dirty="0">
                <a:solidFill>
                  <a:srgbClr val="FF0000"/>
                </a:solidFill>
              </a:rPr>
              <a:t>)</a:t>
            </a:r>
            <a:endParaRPr lang="en-US" altLang="ja-JP" dirty="0" smtClean="0">
              <a:solidFill>
                <a:srgbClr val="FF0000"/>
              </a:solidFill>
            </a:endParaRPr>
          </a:p>
          <a:p>
            <a:r>
              <a:rPr lang="ja-JP" altLang="en-US" sz="2800" dirty="0" smtClean="0"/>
              <a:t>同じ時間、同じ場所で行う</a:t>
            </a:r>
            <a:endParaRPr lang="en-US" altLang="ja-JP" sz="2800" dirty="0" smtClean="0"/>
          </a:p>
          <a:p>
            <a:r>
              <a:rPr lang="ja-JP" altLang="en-US" dirty="0" smtClean="0"/>
              <a:t>共通の</a:t>
            </a:r>
            <a:r>
              <a:rPr lang="en-US" altLang="ja-JP" dirty="0" smtClean="0"/>
              <a:t>PBI</a:t>
            </a:r>
            <a:r>
              <a:rPr lang="ja-JP" altLang="en-US" dirty="0" smtClean="0"/>
              <a:t>または強い関連のある</a:t>
            </a:r>
            <a:r>
              <a:rPr lang="en-US" altLang="ja-JP" dirty="0" smtClean="0"/>
              <a:t>PBI</a:t>
            </a:r>
            <a:r>
              <a:rPr lang="ja-JP" altLang="en-US" dirty="0" smtClean="0"/>
              <a:t>の連携強化</a:t>
            </a:r>
            <a:endParaRPr lang="en-US" altLang="ja-JP" sz="2800" dirty="0" smtClean="0"/>
          </a:p>
        </p:txBody>
      </p:sp>
      <p:pic>
        <p:nvPicPr>
          <p:cNvPr id="4" name="図 3"/>
          <p:cNvPicPr>
            <a:picLocks noChangeAspect="1"/>
          </p:cNvPicPr>
          <p:nvPr/>
        </p:nvPicPr>
        <p:blipFill rotWithShape="1">
          <a:blip r:embed="rId2"/>
          <a:srcRect l="3126" t="23671" r="1750"/>
          <a:stretch/>
        </p:blipFill>
        <p:spPr>
          <a:xfrm>
            <a:off x="4153689" y="4411980"/>
            <a:ext cx="4863145" cy="2200484"/>
          </a:xfrm>
          <a:prstGeom prst="rect">
            <a:avLst/>
          </a:prstGeom>
        </p:spPr>
      </p:pic>
    </p:spTree>
    <p:extLst>
      <p:ext uri="{BB962C8B-B14F-4D97-AF65-F5344CB8AC3E}">
        <p14:creationId xmlns:p14="http://schemas.microsoft.com/office/powerpoint/2010/main" val="688479917"/>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レトロスペクティブ</a:t>
            </a:r>
            <a:endParaRPr kumimoji="1" lang="ja-JP" altLang="en-US" dirty="0"/>
          </a:p>
        </p:txBody>
      </p:sp>
      <p:sp>
        <p:nvSpPr>
          <p:cNvPr id="3" name="コンテンツ プレースホルダー 2"/>
          <p:cNvSpPr>
            <a:spLocks noGrp="1"/>
          </p:cNvSpPr>
          <p:nvPr>
            <p:ph idx="1"/>
          </p:nvPr>
        </p:nvSpPr>
        <p:spPr/>
        <p:txBody>
          <a:bodyPr/>
          <a:lstStyle/>
          <a:p>
            <a:r>
              <a:rPr kumimoji="1" lang="ja-JP" altLang="en-US" sz="2800" dirty="0" smtClean="0"/>
              <a:t>スプリントレトロスペクティブ</a:t>
            </a:r>
            <a:endParaRPr kumimoji="1" lang="en-US" altLang="ja-JP" sz="2800" dirty="0" smtClean="0"/>
          </a:p>
          <a:p>
            <a:pPr lvl="1"/>
            <a:r>
              <a:rPr lang="en-US" altLang="ja-JP" sz="2800" dirty="0" smtClean="0"/>
              <a:t>1</a:t>
            </a:r>
            <a:r>
              <a:rPr lang="ja-JP" altLang="en-US" sz="2800" dirty="0" smtClean="0"/>
              <a:t>チームのスクラムと同じ</a:t>
            </a:r>
            <a:endParaRPr lang="en-US" altLang="ja-JP" sz="2800" dirty="0" smtClean="0"/>
          </a:p>
          <a:p>
            <a:pPr lvl="1"/>
            <a:r>
              <a:rPr lang="ja-JP" altLang="en-US" sz="2800" dirty="0" smtClean="0">
                <a:solidFill>
                  <a:srgbClr val="FF0000"/>
                </a:solidFill>
              </a:rPr>
              <a:t>全てのチームを妨げている障害は、</a:t>
            </a:r>
            <a:r>
              <a:rPr lang="ja-JP" altLang="en-US" sz="2800" dirty="0" smtClean="0">
                <a:solidFill>
                  <a:srgbClr val="FF0000"/>
                </a:solidFill>
              </a:rPr>
              <a:t>組織の改善</a:t>
            </a:r>
            <a:r>
              <a:rPr lang="ja-JP" altLang="en-US" sz="2800" dirty="0" smtClean="0">
                <a:solidFill>
                  <a:srgbClr val="FF0000"/>
                </a:solidFill>
              </a:rPr>
              <a:t>バックログに挙げる</a:t>
            </a:r>
            <a:r>
              <a:rPr lang="en-US" altLang="ja-JP" sz="2400" dirty="0"/>
              <a:t>(Improvement Service)</a:t>
            </a:r>
            <a:endParaRPr lang="ja-JP" altLang="en-US" sz="2800" dirty="0" smtClean="0"/>
          </a:p>
          <a:p>
            <a:pPr lvl="1"/>
            <a:endParaRPr lang="en-US" altLang="ja-JP" sz="2800" dirty="0" smtClean="0"/>
          </a:p>
        </p:txBody>
      </p:sp>
      <p:pic>
        <p:nvPicPr>
          <p:cNvPr id="4" name="図 3"/>
          <p:cNvPicPr>
            <a:picLocks noChangeAspect="1"/>
          </p:cNvPicPr>
          <p:nvPr/>
        </p:nvPicPr>
        <p:blipFill rotWithShape="1">
          <a:blip r:embed="rId2"/>
          <a:srcRect l="3126" t="23671" r="1750"/>
          <a:stretch/>
        </p:blipFill>
        <p:spPr>
          <a:xfrm>
            <a:off x="4153689" y="4411980"/>
            <a:ext cx="4863145" cy="2200484"/>
          </a:xfrm>
          <a:prstGeom prst="rect">
            <a:avLst/>
          </a:prstGeom>
        </p:spPr>
      </p:pic>
    </p:spTree>
    <p:extLst>
      <p:ext uri="{BB962C8B-B14F-4D97-AF65-F5344CB8AC3E}">
        <p14:creationId xmlns:p14="http://schemas.microsoft.com/office/powerpoint/2010/main" val="89668764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全体的なレトロスペクティブ</a:t>
            </a:r>
            <a:endParaRPr kumimoji="1" lang="ja-JP" altLang="en-US" dirty="0"/>
          </a:p>
        </p:txBody>
      </p:sp>
      <p:sp>
        <p:nvSpPr>
          <p:cNvPr id="3" name="コンテンツ プレースホルダー 2"/>
          <p:cNvSpPr>
            <a:spLocks noGrp="1"/>
          </p:cNvSpPr>
          <p:nvPr>
            <p:ph idx="1"/>
          </p:nvPr>
        </p:nvSpPr>
        <p:spPr/>
        <p:txBody>
          <a:bodyPr/>
          <a:lstStyle/>
          <a:p>
            <a:r>
              <a:rPr kumimoji="1" lang="ja-JP" altLang="en-US" sz="2800" dirty="0" smtClean="0">
                <a:solidFill>
                  <a:srgbClr val="FF0000"/>
                </a:solidFill>
              </a:rPr>
              <a:t>全体的なレトロスペクティブ</a:t>
            </a:r>
            <a:endParaRPr kumimoji="1" lang="en-US" altLang="ja-JP" sz="2800" dirty="0" smtClean="0">
              <a:solidFill>
                <a:srgbClr val="FF0000"/>
              </a:solidFill>
            </a:endParaRPr>
          </a:p>
          <a:p>
            <a:pPr lvl="1"/>
            <a:r>
              <a:rPr lang="ja-JP" altLang="en-US" sz="2800" dirty="0" smtClean="0"/>
              <a:t>タイムボックス</a:t>
            </a:r>
            <a:r>
              <a:rPr lang="en-US" altLang="ja-JP" sz="2800" dirty="0" smtClean="0"/>
              <a:t>:45</a:t>
            </a:r>
            <a:r>
              <a:rPr lang="ja-JP" altLang="en-US" sz="2800" dirty="0" smtClean="0"/>
              <a:t>分</a:t>
            </a:r>
            <a:r>
              <a:rPr lang="en-US" altLang="ja-JP" sz="2800" dirty="0" smtClean="0"/>
              <a:t>/1</a:t>
            </a:r>
            <a:r>
              <a:rPr lang="ja-JP" altLang="en-US" sz="2800" dirty="0" smtClean="0"/>
              <a:t>週間スプリント</a:t>
            </a:r>
            <a:endParaRPr kumimoji="1" lang="en-US" altLang="ja-JP" sz="2800" dirty="0" smtClean="0"/>
          </a:p>
          <a:p>
            <a:pPr lvl="1"/>
            <a:r>
              <a:rPr lang="ja-JP" altLang="en-US" sz="2800" dirty="0" smtClean="0"/>
              <a:t>参加者</a:t>
            </a:r>
            <a:r>
              <a:rPr lang="en-US" altLang="ja-JP" sz="2800" dirty="0" smtClean="0"/>
              <a:t>:</a:t>
            </a:r>
            <a:r>
              <a:rPr lang="ja-JP" altLang="en-US" sz="2800" dirty="0" smtClean="0">
                <a:solidFill>
                  <a:srgbClr val="FF0000"/>
                </a:solidFill>
              </a:rPr>
              <a:t>各チームごとに</a:t>
            </a:r>
            <a:r>
              <a:rPr lang="en-US" altLang="ja-JP" sz="2800" dirty="0" smtClean="0">
                <a:solidFill>
                  <a:srgbClr val="FF0000"/>
                </a:solidFill>
              </a:rPr>
              <a:t>1</a:t>
            </a:r>
            <a:r>
              <a:rPr lang="ja-JP" altLang="en-US" sz="2800" dirty="0" smtClean="0">
                <a:solidFill>
                  <a:srgbClr val="FF0000"/>
                </a:solidFill>
              </a:rPr>
              <a:t>名</a:t>
            </a:r>
            <a:r>
              <a:rPr lang="ja-JP" altLang="en-US" sz="2800" dirty="0" smtClean="0"/>
              <a:t>＋スクラムマスター</a:t>
            </a:r>
            <a:endParaRPr lang="en-US" altLang="ja-JP" sz="2800" dirty="0" smtClean="0"/>
          </a:p>
          <a:p>
            <a:pPr lvl="1"/>
            <a:r>
              <a:rPr lang="ja-JP" altLang="en-US" sz="2800" dirty="0" smtClean="0"/>
              <a:t>次のスプリントの最初の早い時期に開催</a:t>
            </a:r>
            <a:endParaRPr lang="en-US" altLang="ja-JP" sz="2800" dirty="0" smtClean="0"/>
          </a:p>
          <a:p>
            <a:pPr lvl="1"/>
            <a:r>
              <a:rPr lang="ja-JP" altLang="en-US" sz="2800" dirty="0" smtClean="0"/>
              <a:t>プロダクトや組織全体のための改善策の特定と改善計画を行う。</a:t>
            </a:r>
            <a:endParaRPr lang="en-US" altLang="ja-JP" sz="2800" dirty="0" smtClean="0"/>
          </a:p>
        </p:txBody>
      </p:sp>
      <p:pic>
        <p:nvPicPr>
          <p:cNvPr id="4" name="図 3"/>
          <p:cNvPicPr>
            <a:picLocks noChangeAspect="1"/>
          </p:cNvPicPr>
          <p:nvPr/>
        </p:nvPicPr>
        <p:blipFill rotWithShape="1">
          <a:blip r:embed="rId2"/>
          <a:srcRect l="3126" t="23671" r="1750"/>
          <a:stretch/>
        </p:blipFill>
        <p:spPr>
          <a:xfrm>
            <a:off x="4153689" y="4411980"/>
            <a:ext cx="4863145" cy="2200484"/>
          </a:xfrm>
          <a:prstGeom prst="rect">
            <a:avLst/>
          </a:prstGeom>
        </p:spPr>
      </p:pic>
    </p:spTree>
    <p:extLst>
      <p:ext uri="{BB962C8B-B14F-4D97-AF65-F5344CB8AC3E}">
        <p14:creationId xmlns:p14="http://schemas.microsoft.com/office/powerpoint/2010/main" val="36386631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0" y="0"/>
            <a:ext cx="9144000" cy="6858000"/>
          </a:xfrm>
          <a:prstGeom prst="rect">
            <a:avLst/>
          </a:prstGeom>
          <a:noFill/>
          <a:ln>
            <a:noFill/>
          </a:ln>
        </p:spPr>
      </p:pic>
      <p:pic>
        <p:nvPicPr>
          <p:cNvPr id="85" name="Shape 85"/>
          <p:cNvPicPr preferRelativeResize="0"/>
          <p:nvPr/>
        </p:nvPicPr>
        <p:blipFill rotWithShape="1">
          <a:blip r:embed="rId4">
            <a:alphaModFix/>
          </a:blip>
          <a:srcRect/>
          <a:stretch/>
        </p:blipFill>
        <p:spPr>
          <a:xfrm>
            <a:off x="0" y="1817098"/>
            <a:ext cx="9144000" cy="3094007"/>
          </a:xfrm>
          <a:prstGeom prst="rect">
            <a:avLst/>
          </a:prstGeom>
          <a:noFill/>
          <a:ln>
            <a:noFill/>
          </a:ln>
        </p:spPr>
      </p:pic>
    </p:spTree>
    <p:extLst>
      <p:ext uri="{BB962C8B-B14F-4D97-AF65-F5344CB8AC3E}">
        <p14:creationId xmlns:p14="http://schemas.microsoft.com/office/powerpoint/2010/main" val="2124256717"/>
      </p:ext>
    </p:extLst>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000" dirty="0" smtClean="0"/>
              <a:t>スケーリング手法とアプローチ</a:t>
            </a:r>
            <a:endParaRPr kumimoji="1" lang="ja-JP" altLang="en-US" sz="4000" dirty="0"/>
          </a:p>
        </p:txBody>
      </p:sp>
      <p:pic>
        <p:nvPicPr>
          <p:cNvPr id="3" name="図 2"/>
          <p:cNvPicPr>
            <a:picLocks noChangeAspect="1"/>
          </p:cNvPicPr>
          <p:nvPr/>
        </p:nvPicPr>
        <p:blipFill>
          <a:blip r:embed="rId3"/>
          <a:stretch>
            <a:fillRect/>
          </a:stretch>
        </p:blipFill>
        <p:spPr>
          <a:xfrm>
            <a:off x="515927" y="1192696"/>
            <a:ext cx="7962696" cy="5158022"/>
          </a:xfrm>
          <a:prstGeom prst="rect">
            <a:avLst/>
          </a:prstGeom>
        </p:spPr>
      </p:pic>
      <p:sp>
        <p:nvSpPr>
          <p:cNvPr id="4" name="正方形/長方形 3"/>
          <p:cNvSpPr/>
          <p:nvPr/>
        </p:nvSpPr>
        <p:spPr bwMode="auto">
          <a:xfrm>
            <a:off x="7959735" y="1192696"/>
            <a:ext cx="518888" cy="914400"/>
          </a:xfrm>
          <a:prstGeom prst="rect">
            <a:avLst/>
          </a:prstGeom>
          <a:solidFill>
            <a:schemeClr val="bg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 name="正方形/長方形 4"/>
          <p:cNvSpPr/>
          <p:nvPr/>
        </p:nvSpPr>
        <p:spPr bwMode="auto">
          <a:xfrm>
            <a:off x="356236" y="1006822"/>
            <a:ext cx="3330018" cy="914400"/>
          </a:xfrm>
          <a:prstGeom prst="rect">
            <a:avLst/>
          </a:prstGeom>
          <a:solidFill>
            <a:schemeClr val="bg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 name="正方形/長方形 5"/>
          <p:cNvSpPr/>
          <p:nvPr/>
        </p:nvSpPr>
        <p:spPr>
          <a:xfrm>
            <a:off x="5215037" y="6406016"/>
            <a:ext cx="3928963" cy="241479"/>
          </a:xfrm>
          <a:prstGeom prst="rect">
            <a:avLst/>
          </a:prstGeom>
          <a:solidFill>
            <a:schemeClr val="bg1"/>
          </a:solidFill>
        </p:spPr>
        <p:txBody>
          <a:bodyPr wrap="square" lIns="84392" tIns="42196" rIns="84392" bIns="42196">
            <a:spAutoFit/>
          </a:bodyPr>
          <a:lstStyle/>
          <a:p>
            <a:pPr algn="r"/>
            <a:r>
              <a:rPr lang="en-US" altLang="ja-JP" sz="1000" dirty="0" err="1" smtClean="0">
                <a:latin typeface="メイリオ"/>
                <a:ea typeface="メイリオ"/>
                <a:cs typeface="メイリオ"/>
              </a:rPr>
              <a:t>VersionOne,Inc</a:t>
            </a:r>
            <a:r>
              <a:rPr lang="en-US" altLang="ja-JP" sz="1000" dirty="0" smtClean="0">
                <a:latin typeface="メイリオ"/>
                <a:ea typeface="メイリオ"/>
                <a:cs typeface="メイリオ"/>
              </a:rPr>
              <a:t>. 9th </a:t>
            </a:r>
            <a:r>
              <a:rPr lang="en-US" altLang="ja-JP" sz="1000" dirty="0">
                <a:latin typeface="メイリオ"/>
                <a:ea typeface="メイリオ"/>
                <a:cs typeface="メイリオ"/>
              </a:rPr>
              <a:t>ANNUAL STATE of AGILE </a:t>
            </a:r>
            <a:r>
              <a:rPr lang="en-US" altLang="ja-JP" sz="1000" dirty="0" smtClean="0">
                <a:latin typeface="メイリオ"/>
                <a:ea typeface="メイリオ"/>
                <a:cs typeface="メイリオ"/>
              </a:rPr>
              <a:t>SURVEY</a:t>
            </a:r>
            <a:endParaRPr lang="ja-JP" altLang="en-US" sz="1000" dirty="0">
              <a:latin typeface="メイリオ"/>
              <a:ea typeface="メイリオ"/>
              <a:cs typeface="メイリオ"/>
            </a:endParaRPr>
          </a:p>
        </p:txBody>
      </p:sp>
      <p:sp>
        <p:nvSpPr>
          <p:cNvPr id="7" name="円/楕円 6"/>
          <p:cNvSpPr/>
          <p:nvPr/>
        </p:nvSpPr>
        <p:spPr bwMode="auto">
          <a:xfrm>
            <a:off x="1163345" y="3660446"/>
            <a:ext cx="736430" cy="1077857"/>
          </a:xfrm>
          <a:prstGeom prst="ellipse">
            <a:avLst/>
          </a:prstGeom>
          <a:no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963737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err="1" smtClean="0"/>
              <a:t>LeSS</a:t>
            </a:r>
            <a:r>
              <a:rPr kumimoji="1" lang="en-US" altLang="ja-JP" sz="4000" dirty="0" smtClean="0"/>
              <a:t> </a:t>
            </a:r>
            <a:r>
              <a:rPr kumimoji="1" lang="ja-JP" altLang="en-US" sz="4000" dirty="0" smtClean="0"/>
              <a:t>まとめ</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sz="2800" dirty="0" smtClean="0">
                <a:solidFill>
                  <a:srgbClr val="FF0000"/>
                </a:solidFill>
              </a:rPr>
              <a:t>基本は１チームのスクラムと同じ</a:t>
            </a:r>
          </a:p>
          <a:p>
            <a:r>
              <a:rPr kumimoji="1" lang="ja-JP" altLang="en-US" sz="2800" dirty="0" smtClean="0"/>
              <a:t>大規模であるがための工夫</a:t>
            </a:r>
          </a:p>
          <a:p>
            <a:pPr lvl="1"/>
            <a:r>
              <a:rPr kumimoji="1" lang="ja-JP" altLang="en-US" sz="2800" dirty="0" smtClean="0">
                <a:solidFill>
                  <a:srgbClr val="FF0000"/>
                </a:solidFill>
              </a:rPr>
              <a:t>チームの代表者が参加するイベントが存在する</a:t>
            </a:r>
          </a:p>
          <a:p>
            <a:pPr lvl="2"/>
            <a:r>
              <a:rPr kumimoji="1" lang="ja-JP" altLang="en-US" sz="2800" dirty="0" smtClean="0"/>
              <a:t>スプリントプランニング第１部</a:t>
            </a:r>
          </a:p>
          <a:p>
            <a:pPr lvl="2"/>
            <a:r>
              <a:rPr kumimoji="1" lang="ja-JP" altLang="en-US" sz="2800" dirty="0" smtClean="0"/>
              <a:t>スプリントレビュー</a:t>
            </a:r>
          </a:p>
          <a:p>
            <a:pPr lvl="1"/>
            <a:r>
              <a:rPr kumimoji="1" lang="ja-JP" altLang="en-US" sz="2800" dirty="0" smtClean="0">
                <a:solidFill>
                  <a:srgbClr val="FF0000"/>
                </a:solidFill>
              </a:rPr>
              <a:t>スクラムには無いイベントが定義されている</a:t>
            </a:r>
          </a:p>
          <a:p>
            <a:pPr lvl="2"/>
            <a:r>
              <a:rPr kumimoji="1" lang="ja-JP" altLang="en-US" sz="2800" dirty="0" smtClean="0"/>
              <a:t>全体のプロダクトバックログリファインメント</a:t>
            </a:r>
          </a:p>
          <a:p>
            <a:pPr lvl="2"/>
            <a:r>
              <a:rPr kumimoji="1" lang="ja-JP" altLang="en-US" sz="2800" dirty="0" smtClean="0"/>
              <a:t>全体のレトロスペクティブ</a:t>
            </a:r>
          </a:p>
          <a:p>
            <a:pPr lvl="1"/>
            <a:r>
              <a:rPr kumimoji="1" lang="ja-JP" altLang="en-US" sz="2800" dirty="0" smtClean="0">
                <a:solidFill>
                  <a:srgbClr val="FF0000"/>
                </a:solidFill>
              </a:rPr>
              <a:t>一つの大きな部屋で全てのチームで行う</a:t>
            </a:r>
          </a:p>
          <a:p>
            <a:pPr lvl="2"/>
            <a:r>
              <a:rPr kumimoji="1" lang="en-US" altLang="ja-JP" sz="2800" dirty="0" smtClean="0"/>
              <a:t>(</a:t>
            </a:r>
            <a:r>
              <a:rPr kumimoji="1" lang="ja-JP" altLang="en-US" sz="2800" dirty="0" smtClean="0"/>
              <a:t>プロダクトバックログリファインメント</a:t>
            </a:r>
            <a:r>
              <a:rPr kumimoji="1" lang="en-US" altLang="ja-JP" sz="2800" dirty="0" smtClean="0"/>
              <a:t>)</a:t>
            </a:r>
            <a:endParaRPr kumimoji="1" lang="ja-JP" altLang="en-US" sz="2800" dirty="0" smtClean="0"/>
          </a:p>
          <a:p>
            <a:pPr lvl="2"/>
            <a:r>
              <a:rPr kumimoji="1" lang="ja-JP" altLang="en-US" sz="2800" dirty="0" smtClean="0"/>
              <a:t>スプリントレビュー</a:t>
            </a:r>
          </a:p>
          <a:p>
            <a:pPr lvl="1"/>
            <a:r>
              <a:rPr kumimoji="1" lang="ja-JP" altLang="en-US" sz="2800" dirty="0" smtClean="0">
                <a:solidFill>
                  <a:srgbClr val="FF0000"/>
                </a:solidFill>
              </a:rPr>
              <a:t>情報共有のため</a:t>
            </a:r>
            <a:br>
              <a:rPr kumimoji="1" lang="ja-JP" altLang="en-US" sz="2800" dirty="0" smtClean="0">
                <a:solidFill>
                  <a:srgbClr val="FF0000"/>
                </a:solidFill>
              </a:rPr>
            </a:br>
            <a:r>
              <a:rPr kumimoji="1" lang="ja-JP" altLang="en-US" sz="2800" dirty="0" smtClean="0">
                <a:solidFill>
                  <a:srgbClr val="FF0000"/>
                </a:solidFill>
              </a:rPr>
              <a:t>他のチームにオブザーブ参加が可能</a:t>
            </a:r>
          </a:p>
          <a:p>
            <a:pPr lvl="1"/>
            <a:endParaRPr kumimoji="1" lang="ja-JP" altLang="en-US" sz="2800" dirty="0" smtClean="0"/>
          </a:p>
          <a:p>
            <a:endParaRPr kumimoji="1" lang="ja-JP" altLang="en-US" sz="2800" dirty="0" smtClean="0"/>
          </a:p>
          <a:p>
            <a:pPr lvl="1"/>
            <a:endParaRPr kumimoji="1" lang="ja-JP" altLang="en-US" sz="2800" dirty="0" smtClean="0"/>
          </a:p>
          <a:p>
            <a:pPr lvl="1"/>
            <a:endParaRPr kumimoji="1" lang="ja-JP" altLang="en-US" sz="2800" dirty="0"/>
          </a:p>
        </p:txBody>
      </p:sp>
    </p:spTree>
    <p:extLst>
      <p:ext uri="{BB962C8B-B14F-4D97-AF65-F5344CB8AC3E}">
        <p14:creationId xmlns:p14="http://schemas.microsoft.com/office/powerpoint/2010/main" val="135245701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80010" y="471039"/>
            <a:ext cx="9144000" cy="5156391"/>
          </a:xfrm>
          <a:prstGeom prst="rect">
            <a:avLst/>
          </a:prstGeom>
        </p:spPr>
      </p:pic>
      <p:sp>
        <p:nvSpPr>
          <p:cNvPr id="5" name="円/楕円 4"/>
          <p:cNvSpPr/>
          <p:nvPr/>
        </p:nvSpPr>
        <p:spPr bwMode="auto">
          <a:xfrm>
            <a:off x="1428750" y="3909060"/>
            <a:ext cx="1040130" cy="617220"/>
          </a:xfrm>
          <a:prstGeom prst="ellipse">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 name="円/楕円 5"/>
          <p:cNvSpPr/>
          <p:nvPr/>
        </p:nvSpPr>
        <p:spPr bwMode="auto">
          <a:xfrm>
            <a:off x="4274820" y="3257550"/>
            <a:ext cx="1040130" cy="2148840"/>
          </a:xfrm>
          <a:prstGeom prst="ellipse">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 name="円/楕円 6"/>
          <p:cNvSpPr/>
          <p:nvPr/>
        </p:nvSpPr>
        <p:spPr bwMode="auto">
          <a:xfrm>
            <a:off x="6595110" y="4423410"/>
            <a:ext cx="1040130" cy="617220"/>
          </a:xfrm>
          <a:prstGeom prst="ellipse">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円/楕円 7"/>
          <p:cNvSpPr/>
          <p:nvPr/>
        </p:nvSpPr>
        <p:spPr bwMode="auto">
          <a:xfrm>
            <a:off x="6595110" y="3836610"/>
            <a:ext cx="1040130" cy="617220"/>
          </a:xfrm>
          <a:prstGeom prst="ellipse">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5262994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3500"/>
            <a:ext cx="9144000" cy="4175342"/>
          </a:xfrm>
          <a:prstGeom prst="rect">
            <a:avLst/>
          </a:prstGeom>
        </p:spPr>
      </p:pic>
      <p:sp>
        <p:nvSpPr>
          <p:cNvPr id="6" name="正方形/長方形 5"/>
          <p:cNvSpPr/>
          <p:nvPr/>
        </p:nvSpPr>
        <p:spPr bwMode="auto">
          <a:xfrm>
            <a:off x="0" y="2674620"/>
            <a:ext cx="9224010" cy="1188719"/>
          </a:xfrm>
          <a:prstGeom prst="rect">
            <a:avLst/>
          </a:prstGeom>
          <a:solidFill>
            <a:schemeClr val="bg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タイトル 3"/>
          <p:cNvSpPr>
            <a:spLocks noGrp="1"/>
          </p:cNvSpPr>
          <p:nvPr>
            <p:ph type="title"/>
          </p:nvPr>
        </p:nvSpPr>
        <p:spPr/>
        <p:txBody>
          <a:bodyPr/>
          <a:lstStyle/>
          <a:p>
            <a:r>
              <a:rPr lang="ja-JP" altLang="en-US" dirty="0"/>
              <a:t>さらに大規模な開発での</a:t>
            </a:r>
            <a:r>
              <a:rPr lang="ja-JP" altLang="en-US" dirty="0" smtClean="0"/>
              <a:t>工夫</a:t>
            </a:r>
            <a:br>
              <a:rPr lang="ja-JP" altLang="en-US" dirty="0" smtClean="0"/>
            </a:br>
            <a:r>
              <a:rPr lang="en-US" altLang="ja-JP" dirty="0" smtClean="0"/>
              <a:t>(</a:t>
            </a:r>
            <a:r>
              <a:rPr lang="en-US" altLang="ja-JP" dirty="0" err="1"/>
              <a:t>LeSS</a:t>
            </a:r>
            <a:r>
              <a:rPr lang="en-US" altLang="ja-JP" dirty="0"/>
              <a:t> Huge</a:t>
            </a:r>
            <a:r>
              <a:rPr lang="en-US" altLang="ja-JP" dirty="0" smtClean="0"/>
              <a:t>)</a:t>
            </a:r>
            <a:endParaRPr kumimoji="1" lang="ja-JP" altLang="en-US" dirty="0"/>
          </a:p>
        </p:txBody>
      </p:sp>
    </p:spTree>
    <p:extLst>
      <p:ext uri="{BB962C8B-B14F-4D97-AF65-F5344CB8AC3E}">
        <p14:creationId xmlns:p14="http://schemas.microsoft.com/office/powerpoint/2010/main" val="141743973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LeSS</a:t>
            </a:r>
            <a:r>
              <a:rPr kumimoji="1" lang="en-US" altLang="ja-JP" dirty="0" smtClean="0"/>
              <a:t> Huge</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solidFill>
                  <a:srgbClr val="FF0000"/>
                </a:solidFill>
              </a:rPr>
              <a:t>８チーム以上</a:t>
            </a:r>
            <a:r>
              <a:rPr kumimoji="1" lang="ja-JP" altLang="en-US" dirty="0" smtClean="0"/>
              <a:t>に適した</a:t>
            </a:r>
            <a:r>
              <a:rPr kumimoji="1" lang="en-US" altLang="ja-JP" dirty="0" err="1" smtClean="0"/>
              <a:t>LeSS</a:t>
            </a:r>
            <a:r>
              <a:rPr kumimoji="1" lang="ja-JP" altLang="en-US" dirty="0" smtClean="0"/>
              <a:t>の</a:t>
            </a:r>
            <a:br>
              <a:rPr kumimoji="1" lang="ja-JP" altLang="en-US" dirty="0" smtClean="0"/>
            </a:br>
            <a:r>
              <a:rPr kumimoji="1" lang="ja-JP" altLang="en-US" dirty="0" smtClean="0"/>
              <a:t>第２のフレームワーク</a:t>
            </a:r>
          </a:p>
          <a:p>
            <a:r>
              <a:rPr lang="ja-JP" altLang="en-US" dirty="0"/>
              <a:t>概念的には、</a:t>
            </a:r>
            <a:r>
              <a:rPr lang="en-US" altLang="ja-JP" dirty="0" err="1"/>
              <a:t>LeSS</a:t>
            </a:r>
            <a:r>
              <a:rPr lang="ja-JP" altLang="en-US" dirty="0"/>
              <a:t>フレームワークの上</a:t>
            </a:r>
            <a:r>
              <a:rPr lang="ja-JP" altLang="en-US" dirty="0" smtClean="0"/>
              <a:t>に</a:t>
            </a:r>
            <a:br>
              <a:rPr lang="ja-JP" altLang="en-US" dirty="0" smtClean="0"/>
            </a:br>
            <a:r>
              <a:rPr lang="ja-JP" altLang="en-US" dirty="0" smtClean="0"/>
              <a:t>複数</a:t>
            </a:r>
            <a:r>
              <a:rPr lang="ja-JP" altLang="en-US" dirty="0"/>
              <a:t>の</a:t>
            </a:r>
            <a:r>
              <a:rPr lang="en-US" altLang="ja-JP" dirty="0" err="1"/>
              <a:t>LeSS</a:t>
            </a:r>
            <a:r>
              <a:rPr lang="ja-JP" altLang="en-US" dirty="0"/>
              <a:t>フレームワークを</a:t>
            </a:r>
            <a:r>
              <a:rPr lang="ja-JP" altLang="en-US" dirty="0" smtClean="0"/>
              <a:t>積み重ねて</a:t>
            </a:r>
            <a:br>
              <a:rPr lang="ja-JP" altLang="en-US" dirty="0" smtClean="0"/>
            </a:br>
            <a:r>
              <a:rPr lang="ja-JP" altLang="en-US" dirty="0" smtClean="0"/>
              <a:t>スケールアップされる</a:t>
            </a:r>
          </a:p>
          <a:p>
            <a:endParaRPr kumimoji="1" lang="ja-JP" altLang="en-US" dirty="0"/>
          </a:p>
          <a:p>
            <a:r>
              <a:rPr kumimoji="1" lang="ja-JP" altLang="en-US" dirty="0" smtClean="0"/>
              <a:t>基本的には</a:t>
            </a:r>
            <a:r>
              <a:rPr lang="en-US" altLang="ja-JP" dirty="0" err="1" smtClean="0"/>
              <a:t>LeSS</a:t>
            </a:r>
            <a:r>
              <a:rPr lang="ja-JP" altLang="en-US" dirty="0" smtClean="0"/>
              <a:t>のフレームワークと同じ</a:t>
            </a:r>
          </a:p>
        </p:txBody>
      </p:sp>
    </p:spTree>
    <p:extLst>
      <p:ext uri="{BB962C8B-B14F-4D97-AF65-F5344CB8AC3E}">
        <p14:creationId xmlns:p14="http://schemas.microsoft.com/office/powerpoint/2010/main" val="1919211915"/>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3500"/>
            <a:ext cx="9144000" cy="4175342"/>
          </a:xfrm>
          <a:prstGeom prst="rect">
            <a:avLst/>
          </a:prstGeom>
        </p:spPr>
      </p:pic>
    </p:spTree>
    <p:extLst>
      <p:ext uri="{BB962C8B-B14F-4D97-AF65-F5344CB8AC3E}">
        <p14:creationId xmlns:p14="http://schemas.microsoft.com/office/powerpoint/2010/main" val="1451399886"/>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LeSS</a:t>
            </a:r>
            <a:r>
              <a:rPr kumimoji="1" lang="en-US" altLang="ja-JP" dirty="0" smtClean="0"/>
              <a:t> Huge</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異なるところ</a:t>
            </a:r>
          </a:p>
          <a:p>
            <a:pPr lvl="1"/>
            <a:r>
              <a:rPr lang="ja-JP" altLang="en-US" dirty="0"/>
              <a:t>ロールの変更</a:t>
            </a:r>
            <a:r>
              <a:rPr lang="en-US" altLang="ja-JP" dirty="0"/>
              <a:t>:</a:t>
            </a:r>
            <a:r>
              <a:rPr lang="ja-JP" altLang="en-US" dirty="0" smtClean="0">
                <a:solidFill>
                  <a:srgbClr val="FF0000"/>
                </a:solidFill>
              </a:rPr>
              <a:t>エリアプロダクトオーナー</a:t>
            </a:r>
          </a:p>
          <a:p>
            <a:pPr lvl="1"/>
            <a:r>
              <a:rPr lang="ja-JP" altLang="en-US" dirty="0" smtClean="0"/>
              <a:t>成果物</a:t>
            </a:r>
            <a:r>
              <a:rPr lang="ja-JP" altLang="en-US" dirty="0"/>
              <a:t>の変更</a:t>
            </a:r>
            <a:r>
              <a:rPr lang="en-US" altLang="ja-JP" dirty="0"/>
              <a:t>:</a:t>
            </a:r>
            <a:r>
              <a:rPr lang="ja-JP" altLang="en-US" dirty="0"/>
              <a:t>プロダクトバックログに</a:t>
            </a:r>
            <a:r>
              <a:rPr lang="ja-JP" altLang="en-US" dirty="0" smtClean="0"/>
              <a:t>おける</a:t>
            </a:r>
            <a:br>
              <a:rPr lang="ja-JP" altLang="en-US" dirty="0" smtClean="0"/>
            </a:br>
            <a:r>
              <a:rPr lang="ja-JP" altLang="en-US" dirty="0" smtClean="0"/>
              <a:t>”</a:t>
            </a:r>
            <a:r>
              <a:rPr lang="ja-JP" altLang="en-US" dirty="0"/>
              <a:t>要求</a:t>
            </a:r>
            <a:r>
              <a:rPr lang="ja-JP" altLang="en-US" dirty="0" smtClean="0"/>
              <a:t>エリア“</a:t>
            </a:r>
          </a:p>
          <a:p>
            <a:pPr lvl="2"/>
            <a:r>
              <a:rPr lang="ja-JP" altLang="en-US" dirty="0" smtClean="0">
                <a:solidFill>
                  <a:srgbClr val="FF0000"/>
                </a:solidFill>
              </a:rPr>
              <a:t>エリアバックログ</a:t>
            </a:r>
          </a:p>
          <a:p>
            <a:pPr lvl="1"/>
            <a:r>
              <a:rPr lang="ja-JP" altLang="en-US" dirty="0" smtClean="0"/>
              <a:t>会議体</a:t>
            </a:r>
            <a:r>
              <a:rPr lang="ja-JP" altLang="en-US" dirty="0"/>
              <a:t>の変更</a:t>
            </a:r>
            <a:r>
              <a:rPr lang="en-US" altLang="ja-JP" dirty="0"/>
              <a:t>:Less Huge</a:t>
            </a:r>
            <a:r>
              <a:rPr lang="ja-JP" altLang="en-US" dirty="0"/>
              <a:t>は、要求エリアごと</a:t>
            </a:r>
            <a:r>
              <a:rPr lang="ja-JP" altLang="en-US" dirty="0" smtClean="0"/>
              <a:t>に</a:t>
            </a:r>
            <a:br>
              <a:rPr lang="ja-JP" altLang="en-US" dirty="0" smtClean="0"/>
            </a:br>
            <a:r>
              <a:rPr lang="ja-JP" altLang="en-US" dirty="0" smtClean="0"/>
              <a:t>並列</a:t>
            </a:r>
            <a:r>
              <a:rPr lang="ja-JP" altLang="en-US" dirty="0"/>
              <a:t>で</a:t>
            </a:r>
            <a:r>
              <a:rPr lang="en-US" altLang="ja-JP" dirty="0" err="1"/>
              <a:t>LeSS</a:t>
            </a:r>
            <a:r>
              <a:rPr lang="ja-JP" altLang="en-US" dirty="0"/>
              <a:t>スプリントが実行される</a:t>
            </a:r>
            <a:endParaRPr kumimoji="1" lang="ja-JP" altLang="en-US" dirty="0" smtClean="0"/>
          </a:p>
          <a:p>
            <a:endParaRPr kumimoji="1" lang="ja-JP" altLang="en-US" dirty="0"/>
          </a:p>
        </p:txBody>
      </p:sp>
    </p:spTree>
    <p:extLst>
      <p:ext uri="{BB962C8B-B14F-4D97-AF65-F5344CB8AC3E}">
        <p14:creationId xmlns:p14="http://schemas.microsoft.com/office/powerpoint/2010/main" val="22172017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要求エリア</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全てのプロダクトバックログアイテムの</a:t>
            </a:r>
            <a:br>
              <a:rPr kumimoji="1" lang="ja-JP" altLang="en-US" dirty="0" smtClean="0"/>
            </a:br>
            <a:r>
              <a:rPr kumimoji="1" lang="ja-JP" altLang="en-US" dirty="0" smtClean="0"/>
              <a:t>要求カテゴリ</a:t>
            </a:r>
          </a:p>
          <a:p>
            <a:r>
              <a:rPr kumimoji="1" lang="ja-JP" altLang="en-US" dirty="0" smtClean="0"/>
              <a:t>プロダクトバックログを要求カテゴリごとに分けたものを、</a:t>
            </a:r>
            <a:r>
              <a:rPr kumimoji="1" lang="ja-JP" altLang="en-US" dirty="0" smtClean="0">
                <a:solidFill>
                  <a:srgbClr val="FF0000"/>
                </a:solidFill>
              </a:rPr>
              <a:t>エリアバックログ</a:t>
            </a:r>
            <a:r>
              <a:rPr kumimoji="1" lang="ja-JP" altLang="en-US" dirty="0" smtClean="0"/>
              <a:t>と呼ぶ</a:t>
            </a:r>
          </a:p>
          <a:p>
            <a:r>
              <a:rPr kumimoji="1" lang="ja-JP" altLang="en-US" dirty="0" smtClean="0"/>
              <a:t>エリアバックログの優先順位は</a:t>
            </a:r>
            <a:br>
              <a:rPr kumimoji="1" lang="ja-JP" altLang="en-US" dirty="0" smtClean="0"/>
            </a:br>
            <a:r>
              <a:rPr kumimoji="1" lang="ja-JP" altLang="en-US" dirty="0" smtClean="0">
                <a:solidFill>
                  <a:srgbClr val="FF0000"/>
                </a:solidFill>
              </a:rPr>
              <a:t>エリアプロダクトオーナー</a:t>
            </a:r>
            <a:r>
              <a:rPr kumimoji="1" lang="ja-JP" altLang="en-US" dirty="0" smtClean="0"/>
              <a:t>が付ける</a:t>
            </a:r>
          </a:p>
          <a:p>
            <a:r>
              <a:rPr kumimoji="1" lang="ja-JP" altLang="en-US" dirty="0" smtClean="0"/>
              <a:t>各要求エリアのエリアバックログに</a:t>
            </a:r>
            <a:br>
              <a:rPr kumimoji="1" lang="ja-JP" altLang="en-US" dirty="0" smtClean="0"/>
            </a:br>
            <a:r>
              <a:rPr kumimoji="1" lang="ja-JP" altLang="en-US" dirty="0" smtClean="0"/>
              <a:t>いくつかのフィーチャーチームが作業する</a:t>
            </a:r>
          </a:p>
          <a:p>
            <a:endParaRPr lang="ja-JP" altLang="en-US" dirty="0"/>
          </a:p>
          <a:p>
            <a:r>
              <a:rPr kumimoji="1" lang="ja-JP" altLang="en-US" dirty="0" smtClean="0"/>
              <a:t>顧客中心</a:t>
            </a:r>
          </a:p>
          <a:p>
            <a:pPr lvl="1"/>
            <a:r>
              <a:rPr kumimoji="1" lang="ja-JP" altLang="en-US" dirty="0" smtClean="0"/>
              <a:t>要求エリアごとにコードの所有権は存在しない</a:t>
            </a:r>
          </a:p>
          <a:p>
            <a:pPr lvl="1"/>
            <a:r>
              <a:rPr kumimoji="1" lang="ja-JP" altLang="en-US" dirty="0" smtClean="0"/>
              <a:t>一時的なものではない</a:t>
            </a:r>
          </a:p>
          <a:p>
            <a:pPr lvl="1"/>
            <a:r>
              <a:rPr kumimoji="1" lang="ja-JP" altLang="en-US" dirty="0" smtClean="0"/>
              <a:t>顧客に焦点をあて、顧客の言葉を使用する</a:t>
            </a:r>
          </a:p>
          <a:p>
            <a:endParaRPr lang="ja-JP" altLang="en-US" dirty="0"/>
          </a:p>
        </p:txBody>
      </p:sp>
    </p:spTree>
    <p:extLst>
      <p:ext uri="{BB962C8B-B14F-4D97-AF65-F5344CB8AC3E}">
        <p14:creationId xmlns:p14="http://schemas.microsoft.com/office/powerpoint/2010/main" val="617288586"/>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エリアプロダクトオーナー</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要求エリアの専門家として、プロダクトオーナーとして機能する</a:t>
            </a:r>
          </a:p>
          <a:p>
            <a:endParaRPr lang="ja-JP" altLang="en-US" dirty="0"/>
          </a:p>
          <a:p>
            <a:r>
              <a:rPr lang="ja-JP" altLang="en-US" dirty="0" smtClean="0"/>
              <a:t>プロダクトオーナーの負荷を軽減する</a:t>
            </a:r>
          </a:p>
          <a:p>
            <a:pPr lvl="1"/>
            <a:r>
              <a:rPr lang="en-US" altLang="ja-JP" dirty="0" smtClean="0"/>
              <a:t>10</a:t>
            </a:r>
            <a:r>
              <a:rPr lang="ja-JP" altLang="en-US" dirty="0" smtClean="0"/>
              <a:t>チーム以上は、プロダクトオーナーの負荷が</a:t>
            </a:r>
            <a:br>
              <a:rPr lang="ja-JP" altLang="en-US" dirty="0" smtClean="0"/>
            </a:br>
            <a:r>
              <a:rPr lang="ja-JP" altLang="en-US" dirty="0" smtClean="0"/>
              <a:t>高くなりすぎる</a:t>
            </a:r>
          </a:p>
          <a:p>
            <a:pPr lvl="1"/>
            <a:r>
              <a:rPr lang="ja-JP" altLang="en-US" dirty="0"/>
              <a:t>プロダクトバックログが大きく</a:t>
            </a:r>
            <a:r>
              <a:rPr lang="ja-JP" altLang="en-US" dirty="0" smtClean="0"/>
              <a:t>なりすぎる</a:t>
            </a:r>
            <a:endParaRPr kumimoji="1" lang="ja-JP" altLang="en-US" dirty="0" smtClean="0"/>
          </a:p>
          <a:p>
            <a:endParaRPr kumimoji="1" lang="ja-JP" altLang="en-US" dirty="0" smtClean="0"/>
          </a:p>
          <a:p>
            <a:endParaRPr kumimoji="1" lang="ja-JP" altLang="en-US" dirty="0"/>
          </a:p>
        </p:txBody>
      </p:sp>
    </p:spTree>
    <p:extLst>
      <p:ext uri="{BB962C8B-B14F-4D97-AF65-F5344CB8AC3E}">
        <p14:creationId xmlns:p14="http://schemas.microsoft.com/office/powerpoint/2010/main" val="181957046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プロダクトオーナーチーム</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プロダクトオーナーとエリアプロダクトオーナーは、一緒に</a:t>
            </a:r>
            <a:r>
              <a:rPr kumimoji="1" lang="ja-JP" altLang="en-US" dirty="0" smtClean="0">
                <a:solidFill>
                  <a:srgbClr val="FF0000"/>
                </a:solidFill>
              </a:rPr>
              <a:t>プロダクトオーナーチームを形成する</a:t>
            </a:r>
          </a:p>
          <a:p>
            <a:r>
              <a:rPr kumimoji="1" lang="ja-JP" altLang="en-US" dirty="0" smtClean="0"/>
              <a:t>プロダクト全体の優先順位を決定する</a:t>
            </a:r>
          </a:p>
          <a:p>
            <a:pPr lvl="1"/>
            <a:r>
              <a:rPr kumimoji="1" lang="ja-JP" altLang="en-US" dirty="0" smtClean="0">
                <a:solidFill>
                  <a:srgbClr val="FF0000"/>
                </a:solidFill>
              </a:rPr>
              <a:t>最終的な決定はプロダクトオーナーが行う</a:t>
            </a:r>
          </a:p>
          <a:p>
            <a:r>
              <a:rPr lang="ja-JP" altLang="en-US" dirty="0">
                <a:solidFill>
                  <a:srgbClr val="FF0000"/>
                </a:solidFill>
              </a:rPr>
              <a:t>スコープとスケジュール</a:t>
            </a:r>
            <a:r>
              <a:rPr lang="en-US" altLang="ja-JP" dirty="0"/>
              <a:t>(</a:t>
            </a:r>
            <a:r>
              <a:rPr lang="ja-JP" altLang="en-US" dirty="0"/>
              <a:t>何をいつリリースするのか</a:t>
            </a:r>
            <a:r>
              <a:rPr lang="en-US" altLang="ja-JP" dirty="0"/>
              <a:t>)</a:t>
            </a:r>
            <a:r>
              <a:rPr lang="ja-JP" altLang="en-US" dirty="0">
                <a:solidFill>
                  <a:srgbClr val="FF0000"/>
                </a:solidFill>
              </a:rPr>
              <a:t>の決定はプロダクトオーナーが</a:t>
            </a:r>
            <a:r>
              <a:rPr lang="ja-JP" altLang="en-US" dirty="0" smtClean="0">
                <a:solidFill>
                  <a:srgbClr val="FF0000"/>
                </a:solidFill>
              </a:rPr>
              <a:t>行う</a:t>
            </a:r>
          </a:p>
          <a:p>
            <a:endParaRPr kumimoji="1" lang="ja-JP" altLang="en-US" dirty="0"/>
          </a:p>
        </p:txBody>
      </p:sp>
    </p:spTree>
    <p:extLst>
      <p:ext uri="{BB962C8B-B14F-4D97-AF65-F5344CB8AC3E}">
        <p14:creationId xmlns:p14="http://schemas.microsoft.com/office/powerpoint/2010/main" val="139451711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85"/>
          <p:cNvPicPr preferRelativeResize="0"/>
          <p:nvPr/>
        </p:nvPicPr>
        <p:blipFill rotWithShape="1">
          <a:blip r:embed="rId3">
            <a:alphaModFix/>
          </a:blip>
          <a:srcRect/>
          <a:stretch/>
        </p:blipFill>
        <p:spPr>
          <a:xfrm>
            <a:off x="400832" y="313976"/>
            <a:ext cx="3156559" cy="1068068"/>
          </a:xfrm>
          <a:prstGeom prst="rect">
            <a:avLst/>
          </a:prstGeom>
          <a:noFill/>
          <a:ln>
            <a:noFill/>
          </a:ln>
        </p:spPr>
      </p:pic>
      <p:pic>
        <p:nvPicPr>
          <p:cNvPr id="4" name="Shape 227"/>
          <p:cNvPicPr preferRelativeResize="0"/>
          <p:nvPr/>
        </p:nvPicPr>
        <p:blipFill rotWithShape="1">
          <a:blip r:embed="rId4">
            <a:alphaModFix/>
          </a:blip>
          <a:srcRect/>
          <a:stretch/>
        </p:blipFill>
        <p:spPr>
          <a:xfrm>
            <a:off x="625447" y="1910599"/>
            <a:ext cx="2271710" cy="1139438"/>
          </a:xfrm>
          <a:prstGeom prst="rect">
            <a:avLst/>
          </a:prstGeom>
          <a:noFill/>
          <a:ln>
            <a:noFill/>
          </a:ln>
        </p:spPr>
      </p:pic>
      <p:pic>
        <p:nvPicPr>
          <p:cNvPr id="5" name="Shape 242"/>
          <p:cNvPicPr preferRelativeResize="0"/>
          <p:nvPr/>
        </p:nvPicPr>
        <p:blipFill rotWithShape="1">
          <a:blip r:embed="rId5">
            <a:alphaModFix/>
          </a:blip>
          <a:srcRect/>
          <a:stretch/>
        </p:blipFill>
        <p:spPr>
          <a:xfrm>
            <a:off x="5496155" y="1297456"/>
            <a:ext cx="2738876" cy="699083"/>
          </a:xfrm>
          <a:prstGeom prst="rect">
            <a:avLst/>
          </a:prstGeom>
          <a:noFill/>
          <a:ln>
            <a:noFill/>
          </a:ln>
        </p:spPr>
      </p:pic>
      <p:pic>
        <p:nvPicPr>
          <p:cNvPr id="6" name="Shape 267"/>
          <p:cNvPicPr preferRelativeResize="0"/>
          <p:nvPr/>
        </p:nvPicPr>
        <p:blipFill rotWithShape="1">
          <a:blip r:embed="rId6">
            <a:alphaModFix/>
          </a:blip>
          <a:srcRect/>
          <a:stretch/>
        </p:blipFill>
        <p:spPr>
          <a:xfrm>
            <a:off x="6401257" y="5016280"/>
            <a:ext cx="2509794" cy="565392"/>
          </a:xfrm>
          <a:prstGeom prst="rect">
            <a:avLst/>
          </a:prstGeom>
          <a:noFill/>
          <a:ln>
            <a:noFill/>
          </a:ln>
        </p:spPr>
      </p:pic>
      <p:pic>
        <p:nvPicPr>
          <p:cNvPr id="8" name="Shape 285"/>
          <p:cNvPicPr preferRelativeResize="0"/>
          <p:nvPr/>
        </p:nvPicPr>
        <p:blipFill rotWithShape="1">
          <a:blip r:embed="rId7">
            <a:alphaModFix/>
          </a:blip>
          <a:srcRect/>
          <a:stretch/>
        </p:blipFill>
        <p:spPr>
          <a:xfrm>
            <a:off x="1144113" y="5498104"/>
            <a:ext cx="4167905" cy="560276"/>
          </a:xfrm>
          <a:prstGeom prst="rect">
            <a:avLst/>
          </a:prstGeom>
          <a:noFill/>
          <a:ln>
            <a:noFill/>
          </a:ln>
        </p:spPr>
      </p:pic>
      <p:sp>
        <p:nvSpPr>
          <p:cNvPr id="10" name="正方形/長方形 9"/>
          <p:cNvSpPr/>
          <p:nvPr/>
        </p:nvSpPr>
        <p:spPr>
          <a:xfrm>
            <a:off x="5685435" y="5919065"/>
            <a:ext cx="2820003" cy="369332"/>
          </a:xfrm>
          <a:prstGeom prst="rect">
            <a:avLst/>
          </a:prstGeom>
        </p:spPr>
        <p:txBody>
          <a:bodyPr wrap="none">
            <a:spAutoFit/>
          </a:bodyPr>
          <a:lstStyle/>
          <a:p>
            <a:r>
              <a:rPr lang="ja-JP" altLang="en-US"/>
              <a:t>http://www.gaiax.co.jp/</a:t>
            </a:r>
          </a:p>
        </p:txBody>
      </p:sp>
      <p:pic>
        <p:nvPicPr>
          <p:cNvPr id="11" name="図 10"/>
          <p:cNvPicPr>
            <a:picLocks noChangeAspect="1"/>
          </p:cNvPicPr>
          <p:nvPr/>
        </p:nvPicPr>
        <p:blipFill>
          <a:blip r:embed="rId8"/>
          <a:stretch>
            <a:fillRect/>
          </a:stretch>
        </p:blipFill>
        <p:spPr>
          <a:xfrm>
            <a:off x="6401257" y="2769017"/>
            <a:ext cx="2400300" cy="571500"/>
          </a:xfrm>
          <a:prstGeom prst="rect">
            <a:avLst/>
          </a:prstGeom>
        </p:spPr>
      </p:pic>
      <p:pic>
        <p:nvPicPr>
          <p:cNvPr id="12" name="図 11"/>
          <p:cNvPicPr>
            <a:picLocks noChangeAspect="1"/>
          </p:cNvPicPr>
          <p:nvPr/>
        </p:nvPicPr>
        <p:blipFill>
          <a:blip r:embed="rId9"/>
          <a:stretch>
            <a:fillRect/>
          </a:stretch>
        </p:blipFill>
        <p:spPr>
          <a:xfrm>
            <a:off x="835597" y="4444696"/>
            <a:ext cx="3232150" cy="741805"/>
          </a:xfrm>
          <a:prstGeom prst="rect">
            <a:avLst/>
          </a:prstGeom>
        </p:spPr>
      </p:pic>
      <p:pic>
        <p:nvPicPr>
          <p:cNvPr id="13" name="図 12"/>
          <p:cNvPicPr>
            <a:picLocks noChangeAspect="1"/>
          </p:cNvPicPr>
          <p:nvPr/>
        </p:nvPicPr>
        <p:blipFill>
          <a:blip r:embed="rId10"/>
          <a:stretch>
            <a:fillRect/>
          </a:stretch>
        </p:blipFill>
        <p:spPr>
          <a:xfrm>
            <a:off x="625447" y="3453722"/>
            <a:ext cx="2476317" cy="645996"/>
          </a:xfrm>
          <a:prstGeom prst="rect">
            <a:avLst/>
          </a:prstGeom>
        </p:spPr>
      </p:pic>
      <p:pic>
        <p:nvPicPr>
          <p:cNvPr id="14" name="図 13"/>
          <p:cNvPicPr>
            <a:picLocks noChangeAspect="1"/>
          </p:cNvPicPr>
          <p:nvPr/>
        </p:nvPicPr>
        <p:blipFill>
          <a:blip r:embed="rId11"/>
          <a:stretch>
            <a:fillRect/>
          </a:stretch>
        </p:blipFill>
        <p:spPr>
          <a:xfrm>
            <a:off x="5051889" y="4186390"/>
            <a:ext cx="3205545" cy="691392"/>
          </a:xfrm>
          <a:prstGeom prst="rect">
            <a:avLst/>
          </a:prstGeom>
          <a:solidFill>
            <a:schemeClr val="tx1">
              <a:lumMod val="65000"/>
              <a:lumOff val="35000"/>
            </a:schemeClr>
          </a:solidFill>
        </p:spPr>
      </p:pic>
      <p:pic>
        <p:nvPicPr>
          <p:cNvPr id="15" name="図 14"/>
          <p:cNvPicPr>
            <a:picLocks noChangeAspect="1"/>
          </p:cNvPicPr>
          <p:nvPr/>
        </p:nvPicPr>
        <p:blipFill>
          <a:blip r:embed="rId12"/>
          <a:stretch>
            <a:fillRect/>
          </a:stretch>
        </p:blipFill>
        <p:spPr>
          <a:xfrm>
            <a:off x="3388086" y="2028394"/>
            <a:ext cx="2927173" cy="833999"/>
          </a:xfrm>
          <a:prstGeom prst="rect">
            <a:avLst/>
          </a:prstGeom>
        </p:spPr>
      </p:pic>
      <p:pic>
        <p:nvPicPr>
          <p:cNvPr id="17" name="図 16"/>
          <p:cNvPicPr>
            <a:picLocks noChangeAspect="1"/>
          </p:cNvPicPr>
          <p:nvPr/>
        </p:nvPicPr>
        <p:blipFill>
          <a:blip r:embed="rId13"/>
          <a:stretch>
            <a:fillRect/>
          </a:stretch>
        </p:blipFill>
        <p:spPr>
          <a:xfrm>
            <a:off x="3489065" y="3328558"/>
            <a:ext cx="2992645" cy="643987"/>
          </a:xfrm>
          <a:prstGeom prst="rect">
            <a:avLst/>
          </a:prstGeom>
        </p:spPr>
      </p:pic>
      <p:sp>
        <p:nvSpPr>
          <p:cNvPr id="19" name="正方形/長方形 18"/>
          <p:cNvSpPr/>
          <p:nvPr/>
        </p:nvSpPr>
        <p:spPr bwMode="auto">
          <a:xfrm>
            <a:off x="3693380" y="3988939"/>
            <a:ext cx="157992" cy="221558"/>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449106194"/>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2800" dirty="0" smtClean="0"/>
              <a:t>さらに大規模な開発での工夫</a:t>
            </a:r>
            <a:r>
              <a:rPr kumimoji="1" lang="en-US" altLang="ja-JP" sz="2800" dirty="0" smtClean="0"/>
              <a:t>(</a:t>
            </a:r>
            <a:r>
              <a:rPr kumimoji="1" lang="en-US" altLang="ja-JP" sz="2800" dirty="0" err="1" smtClean="0"/>
              <a:t>LeSS</a:t>
            </a:r>
            <a:r>
              <a:rPr kumimoji="1" lang="en-US" altLang="ja-JP" sz="2800" dirty="0" smtClean="0"/>
              <a:t> Huge)</a:t>
            </a:r>
            <a:br>
              <a:rPr kumimoji="1" lang="en-US" altLang="ja-JP" sz="2800" dirty="0" smtClean="0"/>
            </a:br>
            <a:r>
              <a:rPr kumimoji="1" lang="ja-JP" altLang="en-US" sz="2800" dirty="0" smtClean="0"/>
              <a:t>まとめ</a:t>
            </a:r>
            <a:endParaRPr kumimoji="1" lang="ja-JP" altLang="en-US" sz="2800" dirty="0"/>
          </a:p>
        </p:txBody>
      </p:sp>
      <p:sp>
        <p:nvSpPr>
          <p:cNvPr id="3" name="コンテンツ プレースホルダー 2"/>
          <p:cNvSpPr>
            <a:spLocks noGrp="1"/>
          </p:cNvSpPr>
          <p:nvPr>
            <p:ph idx="1"/>
          </p:nvPr>
        </p:nvSpPr>
        <p:spPr>
          <a:xfrm>
            <a:off x="237509" y="1245869"/>
            <a:ext cx="8652159" cy="4879897"/>
          </a:xfrm>
        </p:spPr>
        <p:txBody>
          <a:bodyPr/>
          <a:lstStyle/>
          <a:p>
            <a:r>
              <a:rPr kumimoji="1" lang="ja-JP" altLang="en-US" dirty="0" smtClean="0">
                <a:solidFill>
                  <a:srgbClr val="FF0000"/>
                </a:solidFill>
              </a:rPr>
              <a:t>基本的には、</a:t>
            </a:r>
            <a:r>
              <a:rPr kumimoji="1" lang="en-US" altLang="ja-JP" dirty="0" err="1" smtClean="0">
                <a:solidFill>
                  <a:srgbClr val="FF0000"/>
                </a:solidFill>
              </a:rPr>
              <a:t>LeSS</a:t>
            </a:r>
            <a:r>
              <a:rPr kumimoji="1" lang="en-US" altLang="ja-JP" dirty="0" smtClean="0">
                <a:solidFill>
                  <a:srgbClr val="FF0000"/>
                </a:solidFill>
              </a:rPr>
              <a:t> </a:t>
            </a:r>
            <a:r>
              <a:rPr kumimoji="1" lang="ja-JP" altLang="en-US" dirty="0" smtClean="0">
                <a:solidFill>
                  <a:srgbClr val="FF0000"/>
                </a:solidFill>
              </a:rPr>
              <a:t>フレームワークと同じ</a:t>
            </a:r>
          </a:p>
          <a:p>
            <a:pPr lvl="1"/>
            <a:r>
              <a:rPr kumimoji="1" lang="ja-JP" altLang="en-US" dirty="0" smtClean="0"/>
              <a:t>スケールアップした</a:t>
            </a:r>
            <a:r>
              <a:rPr kumimoji="1" lang="en-US" altLang="ja-JP" dirty="0" err="1" smtClean="0"/>
              <a:t>LeSS</a:t>
            </a:r>
            <a:r>
              <a:rPr kumimoji="1" lang="ja-JP" altLang="en-US" dirty="0" smtClean="0"/>
              <a:t>フレームワーク</a:t>
            </a:r>
          </a:p>
          <a:p>
            <a:r>
              <a:rPr kumimoji="1" lang="ja-JP" altLang="en-US" dirty="0" smtClean="0">
                <a:solidFill>
                  <a:srgbClr val="FF0000"/>
                </a:solidFill>
              </a:rPr>
              <a:t>プロダクトオーナーチーム</a:t>
            </a:r>
          </a:p>
          <a:p>
            <a:pPr lvl="1"/>
            <a:r>
              <a:rPr kumimoji="1" lang="ja-JP" altLang="en-US" dirty="0" smtClean="0">
                <a:solidFill>
                  <a:srgbClr val="FF0000"/>
                </a:solidFill>
              </a:rPr>
              <a:t>要求エリア</a:t>
            </a:r>
            <a:r>
              <a:rPr kumimoji="1" lang="ja-JP" altLang="en-US" dirty="0" smtClean="0"/>
              <a:t>ごとに</a:t>
            </a:r>
            <a:r>
              <a:rPr kumimoji="1" lang="ja-JP" altLang="en-US" dirty="0" smtClean="0">
                <a:solidFill>
                  <a:srgbClr val="FF0000"/>
                </a:solidFill>
              </a:rPr>
              <a:t>エリアプロダクトオーナー</a:t>
            </a:r>
          </a:p>
          <a:p>
            <a:pPr lvl="1"/>
            <a:r>
              <a:rPr kumimoji="1" lang="ja-JP" altLang="en-US" dirty="0" smtClean="0">
                <a:solidFill>
                  <a:srgbClr val="FF0000"/>
                </a:solidFill>
              </a:rPr>
              <a:t>最終的な決定は、プロダクトオーナーが行う</a:t>
            </a:r>
          </a:p>
          <a:p>
            <a:endParaRPr kumimoji="1" lang="ja-JP" altLang="en-US" dirty="0" smtClean="0"/>
          </a:p>
          <a:p>
            <a:endParaRPr kumimoji="1" lang="ja-JP" altLang="en-US" dirty="0"/>
          </a:p>
        </p:txBody>
      </p:sp>
    </p:spTree>
    <p:extLst>
      <p:ext uri="{BB962C8B-B14F-4D97-AF65-F5344CB8AC3E}">
        <p14:creationId xmlns:p14="http://schemas.microsoft.com/office/powerpoint/2010/main" val="154208517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LeSS</a:t>
            </a:r>
            <a:r>
              <a:rPr kumimoji="1" lang="en-US" altLang="ja-JP" dirty="0" smtClean="0"/>
              <a:t> Study</a:t>
            </a:r>
            <a:endParaRPr kumimoji="1" lang="ja-JP" altLang="en-US" dirty="0"/>
          </a:p>
        </p:txBody>
      </p:sp>
      <p:pic>
        <p:nvPicPr>
          <p:cNvPr id="4" name="コンテンツ プレースホルダー 3"/>
          <p:cNvPicPr>
            <a:picLocks noGrp="1" noChangeAspect="1"/>
          </p:cNvPicPr>
          <p:nvPr>
            <p:ph idx="1"/>
          </p:nvPr>
        </p:nvPicPr>
        <p:blipFill>
          <a:blip r:embed="rId3"/>
          <a:stretch>
            <a:fillRect/>
          </a:stretch>
        </p:blipFill>
        <p:spPr>
          <a:xfrm>
            <a:off x="621858" y="941388"/>
            <a:ext cx="5618922" cy="3694995"/>
          </a:xfrm>
          <a:prstGeom prst="rect">
            <a:avLst/>
          </a:prstGeom>
        </p:spPr>
      </p:pic>
      <p:pic>
        <p:nvPicPr>
          <p:cNvPr id="5" name="図 4"/>
          <p:cNvPicPr>
            <a:picLocks noChangeAspect="1"/>
          </p:cNvPicPr>
          <p:nvPr/>
        </p:nvPicPr>
        <p:blipFill rotWithShape="1">
          <a:blip r:embed="rId4"/>
          <a:srcRect l="21124" t="5140" r="4001"/>
          <a:stretch/>
        </p:blipFill>
        <p:spPr>
          <a:xfrm>
            <a:off x="3973586" y="2194560"/>
            <a:ext cx="4816084" cy="4012380"/>
          </a:xfrm>
          <a:prstGeom prst="rect">
            <a:avLst/>
          </a:prstGeom>
        </p:spPr>
      </p:pic>
      <p:sp>
        <p:nvSpPr>
          <p:cNvPr id="6" name="正方形/長方形 5"/>
          <p:cNvSpPr/>
          <p:nvPr/>
        </p:nvSpPr>
        <p:spPr>
          <a:xfrm>
            <a:off x="4564063" y="6206940"/>
            <a:ext cx="4572000" cy="307777"/>
          </a:xfrm>
          <a:prstGeom prst="rect">
            <a:avLst/>
          </a:prstGeom>
        </p:spPr>
        <p:txBody>
          <a:bodyPr>
            <a:spAutoFit/>
          </a:bodyPr>
          <a:lstStyle/>
          <a:p>
            <a:r>
              <a:rPr lang="ja-JP" altLang="en-US" sz="1400" dirty="0">
                <a:latin typeface="Meiryo" charset="-128"/>
                <a:ea typeface="Meiryo" charset="-128"/>
                <a:cs typeface="Meiryo" charset="-128"/>
              </a:rPr>
              <a:t>https://www.facebook.com/groups/less.study/</a:t>
            </a:r>
          </a:p>
        </p:txBody>
      </p:sp>
      <p:sp>
        <p:nvSpPr>
          <p:cNvPr id="7" name="正方形/長方形 6"/>
          <p:cNvSpPr/>
          <p:nvPr/>
        </p:nvSpPr>
        <p:spPr>
          <a:xfrm>
            <a:off x="543657" y="4638069"/>
            <a:ext cx="3083536" cy="307777"/>
          </a:xfrm>
          <a:prstGeom prst="rect">
            <a:avLst/>
          </a:prstGeom>
        </p:spPr>
        <p:txBody>
          <a:bodyPr wrap="none">
            <a:spAutoFit/>
          </a:bodyPr>
          <a:lstStyle/>
          <a:p>
            <a:r>
              <a:rPr lang="ja-JP" altLang="en-US" sz="1400">
                <a:latin typeface="Meiryo" charset="-128"/>
                <a:ea typeface="Meiryo" charset="-128"/>
                <a:cs typeface="Meiryo" charset="-128"/>
              </a:rPr>
              <a:t>https://less-study.doorkeeper.jp/</a:t>
            </a:r>
          </a:p>
        </p:txBody>
      </p:sp>
    </p:spTree>
    <p:extLst>
      <p:ext uri="{BB962C8B-B14F-4D97-AF65-F5344CB8AC3E}">
        <p14:creationId xmlns:p14="http://schemas.microsoft.com/office/powerpoint/2010/main" val="208761163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422459"/>
            <a:ext cx="9144000" cy="6013081"/>
          </a:xfrm>
          <a:prstGeom prst="rect">
            <a:avLst/>
          </a:prstGeom>
        </p:spPr>
      </p:pic>
      <p:sp>
        <p:nvSpPr>
          <p:cNvPr id="3" name="正方形/長方形 2"/>
          <p:cNvSpPr/>
          <p:nvPr/>
        </p:nvSpPr>
        <p:spPr bwMode="auto">
          <a:xfrm>
            <a:off x="0" y="939452"/>
            <a:ext cx="9144000" cy="588723"/>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593067228"/>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stretch>
            <a:fillRect/>
          </a:stretch>
        </p:blipFill>
        <p:spPr>
          <a:xfrm>
            <a:off x="1123203" y="5431160"/>
            <a:ext cx="387928" cy="284480"/>
          </a:xfrm>
          <a:prstGeom prst="rect">
            <a:avLst/>
          </a:prstGeom>
        </p:spPr>
      </p:pic>
      <p:pic>
        <p:nvPicPr>
          <p:cNvPr id="9" name="図 8"/>
          <p:cNvPicPr>
            <a:picLocks noChangeAspect="1"/>
          </p:cNvPicPr>
          <p:nvPr/>
        </p:nvPicPr>
        <p:blipFill>
          <a:blip r:embed="rId4"/>
          <a:stretch>
            <a:fillRect/>
          </a:stretch>
        </p:blipFill>
        <p:spPr>
          <a:xfrm>
            <a:off x="1152754" y="5771432"/>
            <a:ext cx="339969" cy="339969"/>
          </a:xfrm>
          <a:prstGeom prst="rect">
            <a:avLst/>
          </a:prstGeom>
        </p:spPr>
      </p:pic>
      <p:pic>
        <p:nvPicPr>
          <p:cNvPr id="10" name="図 9"/>
          <p:cNvPicPr>
            <a:picLocks noChangeAspect="1"/>
          </p:cNvPicPr>
          <p:nvPr/>
        </p:nvPicPr>
        <p:blipFill>
          <a:blip r:embed="rId5"/>
          <a:stretch>
            <a:fillRect/>
          </a:stretch>
        </p:blipFill>
        <p:spPr>
          <a:xfrm>
            <a:off x="7151077" y="5337173"/>
            <a:ext cx="852628" cy="801471"/>
          </a:xfrm>
          <a:prstGeom prst="rect">
            <a:avLst/>
          </a:prstGeom>
        </p:spPr>
      </p:pic>
      <p:pic>
        <p:nvPicPr>
          <p:cNvPr id="11" name="図 10"/>
          <p:cNvPicPr>
            <a:picLocks noChangeAspect="1"/>
          </p:cNvPicPr>
          <p:nvPr/>
        </p:nvPicPr>
        <p:blipFill>
          <a:blip r:embed="rId6"/>
          <a:stretch>
            <a:fillRect/>
          </a:stretch>
        </p:blipFill>
        <p:spPr>
          <a:xfrm>
            <a:off x="8116144" y="5324838"/>
            <a:ext cx="828564" cy="828564"/>
          </a:xfrm>
          <a:prstGeom prst="rect">
            <a:avLst/>
          </a:prstGeom>
        </p:spPr>
      </p:pic>
      <p:sp>
        <p:nvSpPr>
          <p:cNvPr id="13" name="正方形/長方形 12"/>
          <p:cNvSpPr/>
          <p:nvPr/>
        </p:nvSpPr>
        <p:spPr>
          <a:xfrm>
            <a:off x="316528" y="3411854"/>
            <a:ext cx="8827477" cy="1808611"/>
          </a:xfrm>
          <a:prstGeom prst="rect">
            <a:avLst/>
          </a:prstGeom>
        </p:spPr>
        <p:txBody>
          <a:bodyPr wrap="square" lIns="84241" tIns="42120" rIns="84241" bIns="42120" anchor="t">
            <a:spAutoFit/>
          </a:bodyPr>
          <a:lstStyle/>
          <a:p>
            <a:r>
              <a:rPr lang="en-US" altLang="ja-JP" sz="1400" dirty="0">
                <a:solidFill>
                  <a:prstClr val="black"/>
                </a:solidFill>
                <a:latin typeface="Meiryo" charset="-128"/>
                <a:ea typeface="Meiryo" charset="-128"/>
                <a:cs typeface="Meiryo" charset="-128"/>
              </a:rPr>
              <a:t>Certified Scrum Professional</a:t>
            </a:r>
            <a:r>
              <a:rPr lang="en-US" altLang="ja-JP" sz="1400" baseline="30000" dirty="0">
                <a:solidFill>
                  <a:prstClr val="black"/>
                </a:solidFill>
                <a:latin typeface="Meiryo" charset="-128"/>
                <a:ea typeface="Meiryo" charset="-128"/>
                <a:cs typeface="Meiryo" charset="-128"/>
              </a:rPr>
              <a:t>®</a:t>
            </a:r>
            <a:r>
              <a:rPr lang="en-US" altLang="ja-JP" sz="1400" dirty="0">
                <a:solidFill>
                  <a:prstClr val="black"/>
                </a:solidFill>
                <a:latin typeface="Meiryo" charset="-128"/>
                <a:ea typeface="Meiryo" charset="-128"/>
                <a:cs typeface="Meiryo" charset="-128"/>
              </a:rPr>
              <a:t>/Scrum Developer</a:t>
            </a:r>
            <a:r>
              <a:rPr lang="en-US" altLang="ja-JP" sz="1400" baseline="30000" dirty="0">
                <a:solidFill>
                  <a:prstClr val="black"/>
                </a:solidFill>
                <a:latin typeface="Meiryo" charset="-128"/>
                <a:ea typeface="Meiryo" charset="-128"/>
                <a:cs typeface="Meiryo" charset="-128"/>
              </a:rPr>
              <a:t>®</a:t>
            </a:r>
            <a:r>
              <a:rPr lang="en-US" altLang="ja-JP" sz="1400" dirty="0">
                <a:solidFill>
                  <a:prstClr val="black"/>
                </a:solidFill>
                <a:latin typeface="Meiryo" charset="-128"/>
                <a:ea typeface="Meiryo" charset="-128"/>
                <a:cs typeface="Meiryo" charset="-128"/>
              </a:rPr>
              <a:t>/</a:t>
            </a:r>
            <a:r>
              <a:rPr lang="en-US" altLang="ja-JP" sz="1400" dirty="0" err="1">
                <a:solidFill>
                  <a:prstClr val="black"/>
                </a:solidFill>
                <a:latin typeface="Meiryo" charset="-128"/>
                <a:ea typeface="Meiryo" charset="-128"/>
                <a:cs typeface="Meiryo" charset="-128"/>
              </a:rPr>
              <a:t>ScrumMaster</a:t>
            </a:r>
            <a:r>
              <a:rPr lang="en-US" altLang="ja-JP" sz="1400" baseline="30000" dirty="0">
                <a:solidFill>
                  <a:prstClr val="black"/>
                </a:solidFill>
                <a:latin typeface="Meiryo" charset="-128"/>
                <a:ea typeface="Meiryo" charset="-128"/>
                <a:cs typeface="Meiryo" charset="-128"/>
              </a:rPr>
              <a:t>®</a:t>
            </a:r>
            <a:r>
              <a:rPr lang="en-US" altLang="ja-JP" sz="1400" dirty="0">
                <a:solidFill>
                  <a:prstClr val="black"/>
                </a:solidFill>
                <a:latin typeface="Meiryo" charset="-128"/>
                <a:ea typeface="Meiryo" charset="-128"/>
                <a:cs typeface="Meiryo" charset="-128"/>
              </a:rPr>
              <a:t>/Scrum Product Owner</a:t>
            </a:r>
            <a:r>
              <a:rPr lang="en-US" altLang="ja-JP" sz="1400" baseline="30000" dirty="0" smtClean="0">
                <a:solidFill>
                  <a:prstClr val="black"/>
                </a:solidFill>
                <a:latin typeface="Meiryo" charset="-128"/>
                <a:ea typeface="Meiryo" charset="-128"/>
                <a:cs typeface="Meiryo" charset="-128"/>
              </a:rPr>
              <a:t>®</a:t>
            </a:r>
          </a:p>
          <a:p>
            <a:r>
              <a:rPr lang="en-US" altLang="ja-JP" sz="1400" dirty="0" smtClean="0">
                <a:solidFill>
                  <a:prstClr val="black"/>
                </a:solidFill>
                <a:latin typeface="Meiryo" charset="-128"/>
                <a:ea typeface="Meiryo" charset="-128"/>
                <a:cs typeface="Meiryo" charset="-128"/>
              </a:rPr>
              <a:t>Project </a:t>
            </a:r>
            <a:r>
              <a:rPr lang="en-US" altLang="ja-JP" sz="1400" dirty="0">
                <a:solidFill>
                  <a:prstClr val="black"/>
                </a:solidFill>
                <a:latin typeface="Meiryo" charset="-128"/>
                <a:ea typeface="Meiryo" charset="-128"/>
                <a:cs typeface="Meiryo" charset="-128"/>
              </a:rPr>
              <a:t>Management Professional (PMP)</a:t>
            </a:r>
            <a:r>
              <a:rPr lang="en-US" altLang="ja-JP" sz="1400" baseline="30000" dirty="0" smtClean="0">
                <a:solidFill>
                  <a:prstClr val="black"/>
                </a:solidFill>
                <a:latin typeface="Meiryo" charset="-128"/>
                <a:ea typeface="Meiryo" charset="-128"/>
                <a:cs typeface="Meiryo" charset="-128"/>
              </a:rPr>
              <a:t>®</a:t>
            </a:r>
            <a:endParaRPr lang="ja-JP" altLang="en-US" sz="1400" baseline="30000" dirty="0">
              <a:solidFill>
                <a:prstClr val="black"/>
              </a:solidFill>
              <a:latin typeface="Meiryo" charset="-128"/>
              <a:ea typeface="Meiryo" charset="-128"/>
              <a:cs typeface="Meiryo" charset="-128"/>
            </a:endParaRPr>
          </a:p>
          <a:p>
            <a:r>
              <a:rPr lang="en-US" altLang="ja-JP" sz="1400" dirty="0" smtClean="0">
                <a:solidFill>
                  <a:prstClr val="black"/>
                </a:solidFill>
                <a:latin typeface="Meiryo" charset="-128"/>
                <a:ea typeface="Meiryo" charset="-128"/>
                <a:cs typeface="Meiryo" charset="-128"/>
              </a:rPr>
              <a:t>EXIN </a:t>
            </a:r>
            <a:r>
              <a:rPr lang="en-US" altLang="ja-JP" sz="1400" dirty="0">
                <a:solidFill>
                  <a:prstClr val="black"/>
                </a:solidFill>
                <a:latin typeface="Meiryo" charset="-128"/>
                <a:ea typeface="Meiryo" charset="-128"/>
                <a:cs typeface="Meiryo" charset="-128"/>
              </a:rPr>
              <a:t>Agile Scrum Foundation </a:t>
            </a:r>
            <a:r>
              <a:rPr lang="ja-JP" altLang="en-US" sz="1400" dirty="0">
                <a:solidFill>
                  <a:prstClr val="black"/>
                </a:solidFill>
                <a:latin typeface="Meiryo" charset="-128"/>
                <a:ea typeface="Meiryo" charset="-128"/>
                <a:cs typeface="Meiryo" charset="-128"/>
              </a:rPr>
              <a:t>認定講師</a:t>
            </a:r>
            <a:endParaRPr lang="en-US" altLang="ja-JP" sz="1400" dirty="0">
              <a:solidFill>
                <a:prstClr val="black"/>
              </a:solidFill>
              <a:latin typeface="Meiryo" charset="-128"/>
              <a:ea typeface="Meiryo" charset="-128"/>
              <a:cs typeface="Meiryo" charset="-128"/>
            </a:endParaRPr>
          </a:p>
          <a:p>
            <a:r>
              <a:rPr lang="ja-JP" altLang="en-US" sz="1400" dirty="0">
                <a:solidFill>
                  <a:prstClr val="black"/>
                </a:solidFill>
                <a:latin typeface="Meiryo" charset="-128"/>
                <a:ea typeface="Meiryo" charset="-128"/>
                <a:cs typeface="Meiryo" charset="-128"/>
              </a:rPr>
              <a:t>アジャイルサムライ 横浜道場</a:t>
            </a:r>
            <a:r>
              <a:rPr lang="ja-JP" altLang="en-US" sz="1400" dirty="0" smtClean="0">
                <a:solidFill>
                  <a:prstClr val="black"/>
                </a:solidFill>
                <a:latin typeface="Meiryo" charset="-128"/>
                <a:ea typeface="Meiryo" charset="-128"/>
                <a:cs typeface="Meiryo" charset="-128"/>
              </a:rPr>
              <a:t>主催</a:t>
            </a:r>
            <a:r>
              <a:rPr lang="en-US" altLang="ja-JP" sz="1400" dirty="0" smtClean="0">
                <a:solidFill>
                  <a:prstClr val="black"/>
                </a:solidFill>
                <a:latin typeface="Meiryo" charset="-128"/>
                <a:ea typeface="Meiryo" charset="-128"/>
                <a:cs typeface="Meiryo" charset="-128"/>
              </a:rPr>
              <a:t>(</a:t>
            </a:r>
            <a:r>
              <a:rPr lang="ja-JP" altLang="en-US" sz="1400" dirty="0" smtClean="0">
                <a:solidFill>
                  <a:prstClr val="black"/>
                </a:solidFill>
                <a:latin typeface="Meiryo" charset="-128"/>
                <a:ea typeface="Meiryo" charset="-128"/>
                <a:cs typeface="Meiryo" charset="-128"/>
              </a:rPr>
              <a:t>休眠</a:t>
            </a:r>
            <a:r>
              <a:rPr lang="en-US" altLang="ja-JP" sz="1400" dirty="0" smtClean="0">
                <a:solidFill>
                  <a:prstClr val="black"/>
                </a:solidFill>
                <a:latin typeface="Meiryo" charset="-128"/>
                <a:ea typeface="Meiryo" charset="-128"/>
                <a:cs typeface="Meiryo" charset="-128"/>
              </a:rPr>
              <a:t>)</a:t>
            </a:r>
            <a:endParaRPr lang="en-US" altLang="ja-JP" sz="1400" dirty="0">
              <a:solidFill>
                <a:prstClr val="black"/>
              </a:solidFill>
              <a:latin typeface="Meiryo" charset="-128"/>
              <a:ea typeface="Meiryo" charset="-128"/>
              <a:cs typeface="Meiryo" charset="-128"/>
            </a:endParaRPr>
          </a:p>
          <a:p>
            <a:r>
              <a:rPr lang="en-US" altLang="ja-JP" sz="1400" dirty="0" smtClean="0">
                <a:solidFill>
                  <a:prstClr val="black"/>
                </a:solidFill>
                <a:latin typeface="Meiryo" charset="-128"/>
                <a:ea typeface="Meiryo" charset="-128"/>
                <a:cs typeface="Meiryo" charset="-128"/>
              </a:rPr>
              <a:t>PMI</a:t>
            </a:r>
            <a:r>
              <a:rPr lang="ja-JP" altLang="en-US" sz="1400" dirty="0" smtClean="0">
                <a:solidFill>
                  <a:prstClr val="black"/>
                </a:solidFill>
                <a:latin typeface="Meiryo" charset="-128"/>
                <a:ea typeface="Meiryo" charset="-128"/>
                <a:cs typeface="Meiryo" charset="-128"/>
              </a:rPr>
              <a:t>日本支部</a:t>
            </a:r>
            <a:r>
              <a:rPr lang="en-US" altLang="ja-JP" sz="1400" dirty="0" smtClean="0">
                <a:solidFill>
                  <a:prstClr val="black"/>
                </a:solidFill>
                <a:latin typeface="Meiryo" charset="-128"/>
                <a:ea typeface="Meiryo" charset="-128"/>
                <a:cs typeface="Meiryo" charset="-128"/>
              </a:rPr>
              <a:t> </a:t>
            </a:r>
            <a:r>
              <a:rPr lang="ja-JP" altLang="en-US" sz="1400" dirty="0" smtClean="0">
                <a:solidFill>
                  <a:prstClr val="black"/>
                </a:solidFill>
                <a:latin typeface="Meiryo" charset="-128"/>
                <a:ea typeface="Meiryo" charset="-128"/>
                <a:cs typeface="Meiryo" charset="-128"/>
              </a:rPr>
              <a:t>アジャイルプロジェクトマネジメント研究会</a:t>
            </a:r>
            <a:r>
              <a:rPr lang="en-US" altLang="ja-JP" sz="1400" dirty="0" smtClean="0">
                <a:solidFill>
                  <a:prstClr val="black"/>
                </a:solidFill>
                <a:latin typeface="Meiryo" charset="-128"/>
                <a:ea typeface="Meiryo" charset="-128"/>
                <a:cs typeface="Meiryo" charset="-128"/>
              </a:rPr>
              <a:t> </a:t>
            </a:r>
            <a:r>
              <a:rPr lang="ja-JP" altLang="en-US" sz="1400" dirty="0" smtClean="0">
                <a:solidFill>
                  <a:prstClr val="black"/>
                </a:solidFill>
                <a:latin typeface="Meiryo" charset="-128"/>
                <a:ea typeface="Meiryo" charset="-128"/>
                <a:cs typeface="Meiryo" charset="-128"/>
              </a:rPr>
              <a:t>会員</a:t>
            </a:r>
            <a:endParaRPr lang="ja-JP" altLang="en-US" sz="1400" dirty="0">
              <a:solidFill>
                <a:prstClr val="black"/>
              </a:solidFill>
              <a:latin typeface="Meiryo" charset="-128"/>
              <a:ea typeface="Meiryo" charset="-128"/>
              <a:cs typeface="Meiryo" charset="-128"/>
            </a:endParaRPr>
          </a:p>
          <a:p>
            <a:r>
              <a:rPr lang="en-US" altLang="ja-JP" sz="1400" dirty="0" err="1">
                <a:solidFill>
                  <a:prstClr val="black"/>
                </a:solidFill>
                <a:latin typeface="Meiryo" charset="-128"/>
                <a:ea typeface="Meiryo" charset="-128"/>
                <a:cs typeface="Meiryo" charset="-128"/>
              </a:rPr>
              <a:t>TOCfE</a:t>
            </a:r>
            <a:r>
              <a:rPr lang="ja-JP" altLang="en-US" sz="1400" dirty="0">
                <a:solidFill>
                  <a:prstClr val="black"/>
                </a:solidFill>
                <a:latin typeface="Meiryo" charset="-128"/>
                <a:ea typeface="Meiryo" charset="-128"/>
                <a:cs typeface="Meiryo" charset="-128"/>
              </a:rPr>
              <a:t>横浜塾</a:t>
            </a:r>
            <a:r>
              <a:rPr lang="ja-JP" altLang="en-US" sz="1400" dirty="0" smtClean="0">
                <a:solidFill>
                  <a:prstClr val="black"/>
                </a:solidFill>
                <a:latin typeface="Meiryo" charset="-128"/>
                <a:ea typeface="Meiryo" charset="-128"/>
                <a:cs typeface="Meiryo" charset="-128"/>
              </a:rPr>
              <a:t>主催</a:t>
            </a:r>
            <a:endParaRPr lang="en-US" altLang="ja-JP" sz="1400" dirty="0" smtClean="0">
              <a:solidFill>
                <a:prstClr val="black"/>
              </a:solidFill>
              <a:latin typeface="Meiryo" charset="-128"/>
              <a:ea typeface="Meiryo" charset="-128"/>
              <a:cs typeface="Meiryo" charset="-128"/>
            </a:endParaRPr>
          </a:p>
          <a:p>
            <a:r>
              <a:rPr lang="en-US" altLang="ja-JP" sz="1400" dirty="0" err="1" smtClean="0">
                <a:solidFill>
                  <a:prstClr val="black"/>
                </a:solidFill>
                <a:latin typeface="Meiryo" charset="-128"/>
                <a:ea typeface="Meiryo" charset="-128"/>
                <a:cs typeface="Meiryo" charset="-128"/>
              </a:rPr>
              <a:t>LeSS</a:t>
            </a:r>
            <a:r>
              <a:rPr lang="en-US" altLang="ja-JP" sz="1400" dirty="0" smtClean="0">
                <a:solidFill>
                  <a:prstClr val="black"/>
                </a:solidFill>
                <a:latin typeface="Meiryo" charset="-128"/>
                <a:ea typeface="Meiryo" charset="-128"/>
                <a:cs typeface="Meiryo" charset="-128"/>
              </a:rPr>
              <a:t> Study</a:t>
            </a:r>
            <a:r>
              <a:rPr lang="ja-JP" altLang="en-US" sz="1400" dirty="0" smtClean="0">
                <a:solidFill>
                  <a:prstClr val="black"/>
                </a:solidFill>
                <a:latin typeface="Meiryo" charset="-128"/>
                <a:ea typeface="Meiryo" charset="-128"/>
                <a:cs typeface="Meiryo" charset="-128"/>
              </a:rPr>
              <a:t>主催</a:t>
            </a:r>
            <a:endParaRPr lang="en-US" altLang="ja-JP" sz="1400" dirty="0" smtClean="0">
              <a:solidFill>
                <a:prstClr val="black"/>
              </a:solidFill>
              <a:latin typeface="Meiryo" charset="-128"/>
              <a:ea typeface="Meiryo" charset="-128"/>
              <a:cs typeface="Meiryo" charset="-128"/>
            </a:endParaRPr>
          </a:p>
          <a:p>
            <a:r>
              <a:rPr lang="en-US" altLang="ja-JP" sz="1400" dirty="0" smtClean="0">
                <a:solidFill>
                  <a:prstClr val="black"/>
                </a:solidFill>
                <a:latin typeface="Meiryo" charset="-128"/>
                <a:ea typeface="Meiryo" charset="-128"/>
                <a:cs typeface="Meiryo" charset="-128"/>
              </a:rPr>
              <a:t>Fearless Change</a:t>
            </a:r>
            <a:r>
              <a:rPr lang="ja-JP" altLang="en-US" sz="1400" dirty="0" smtClean="0">
                <a:solidFill>
                  <a:prstClr val="black"/>
                </a:solidFill>
                <a:latin typeface="Meiryo" charset="-128"/>
                <a:ea typeface="Meiryo" charset="-128"/>
                <a:cs typeface="Meiryo" charset="-128"/>
              </a:rPr>
              <a:t>アジャイルに効くアイデアを人めるための</a:t>
            </a:r>
            <a:r>
              <a:rPr lang="en-US" altLang="ja-JP" sz="1400" dirty="0" smtClean="0">
                <a:solidFill>
                  <a:prstClr val="black"/>
                </a:solidFill>
                <a:latin typeface="Meiryo" charset="-128"/>
                <a:ea typeface="Meiryo" charset="-128"/>
                <a:cs typeface="Meiryo" charset="-128"/>
              </a:rPr>
              <a:t>48</a:t>
            </a:r>
            <a:r>
              <a:rPr lang="ja-JP" altLang="en-US" sz="1400" dirty="0" smtClean="0">
                <a:solidFill>
                  <a:prstClr val="black"/>
                </a:solidFill>
                <a:latin typeface="Meiryo" charset="-128"/>
                <a:ea typeface="Meiryo" charset="-128"/>
                <a:cs typeface="Meiryo" charset="-128"/>
              </a:rPr>
              <a:t>のパターン共訳</a:t>
            </a:r>
            <a:endParaRPr lang="ja-JP" altLang="en-US" sz="1400" dirty="0">
              <a:solidFill>
                <a:prstClr val="black"/>
              </a:solidFill>
              <a:latin typeface="Meiryo" charset="-128"/>
              <a:ea typeface="Meiryo" charset="-128"/>
              <a:cs typeface="Meiryo" charset="-128"/>
            </a:endParaRPr>
          </a:p>
        </p:txBody>
      </p:sp>
      <p:sp>
        <p:nvSpPr>
          <p:cNvPr id="15" name="正方形/長方形 14"/>
          <p:cNvSpPr/>
          <p:nvPr/>
        </p:nvSpPr>
        <p:spPr>
          <a:xfrm>
            <a:off x="3755333" y="2613332"/>
            <a:ext cx="2478452" cy="639060"/>
          </a:xfrm>
          <a:prstGeom prst="rect">
            <a:avLst/>
          </a:prstGeom>
        </p:spPr>
        <p:txBody>
          <a:bodyPr wrap="none" lIns="84241" tIns="42120" rIns="84241" bIns="42120">
            <a:spAutoFit/>
          </a:bodyPr>
          <a:lstStyle/>
          <a:p>
            <a:r>
              <a:rPr lang="ja-JP" altLang="en-US" sz="3600" dirty="0">
                <a:solidFill>
                  <a:prstClr val="black"/>
                </a:solidFill>
                <a:latin typeface="HG丸ｺﾞｼｯｸM-PRO"/>
                <a:ea typeface="HG丸ｺﾞｼｯｸM-PRO"/>
                <a:cs typeface="HG丸ｺﾞｼｯｸM-PRO"/>
              </a:rPr>
              <a:t>木村　卓央</a:t>
            </a:r>
          </a:p>
        </p:txBody>
      </p:sp>
      <p:sp>
        <p:nvSpPr>
          <p:cNvPr id="16" name="正方形/長方形 15"/>
          <p:cNvSpPr/>
          <p:nvPr/>
        </p:nvSpPr>
        <p:spPr>
          <a:xfrm>
            <a:off x="3232761" y="2176161"/>
            <a:ext cx="3118851" cy="485172"/>
          </a:xfrm>
          <a:prstGeom prst="rect">
            <a:avLst/>
          </a:prstGeom>
        </p:spPr>
        <p:txBody>
          <a:bodyPr wrap="none" lIns="84241" tIns="42120" rIns="84241" bIns="42120">
            <a:spAutoFit/>
          </a:bodyPr>
          <a:lstStyle/>
          <a:p>
            <a:r>
              <a:rPr lang="en-US" altLang="ja-JP" sz="2600" dirty="0">
                <a:solidFill>
                  <a:prstClr val="black"/>
                </a:solidFill>
                <a:latin typeface="HG丸ｺﾞｼｯｸM-PRO"/>
                <a:ea typeface="HG丸ｺﾞｼｯｸM-PRO"/>
                <a:cs typeface="HG丸ｺﾞｼｯｸM-PRO"/>
              </a:rPr>
              <a:t>KIMURA    Takao</a:t>
            </a:r>
            <a:endParaRPr lang="ja-JP" altLang="en-US" sz="2600" dirty="0">
              <a:solidFill>
                <a:prstClr val="black"/>
              </a:solidFill>
              <a:latin typeface="HG丸ｺﾞｼｯｸM-PRO"/>
              <a:ea typeface="HG丸ｺﾞｼｯｸM-PRO"/>
              <a:cs typeface="HG丸ｺﾞｼｯｸM-PRO"/>
            </a:endParaRPr>
          </a:p>
        </p:txBody>
      </p:sp>
      <p:sp>
        <p:nvSpPr>
          <p:cNvPr id="17" name="正方形/長方形 16"/>
          <p:cNvSpPr/>
          <p:nvPr/>
        </p:nvSpPr>
        <p:spPr>
          <a:xfrm>
            <a:off x="3240607" y="1717494"/>
            <a:ext cx="4572000" cy="454395"/>
          </a:xfrm>
          <a:prstGeom prst="rect">
            <a:avLst/>
          </a:prstGeom>
        </p:spPr>
        <p:txBody>
          <a:bodyPr lIns="84241" tIns="42120" rIns="84241" bIns="42120">
            <a:spAutoFit/>
          </a:bodyPr>
          <a:lstStyle/>
          <a:p>
            <a:r>
              <a:rPr lang="ja-JP" altLang="en-US" sz="2400" dirty="0" smtClean="0">
                <a:solidFill>
                  <a:prstClr val="black"/>
                </a:solidFill>
                <a:latin typeface="HG丸ｺﾞｼｯｸM-PRO"/>
                <a:ea typeface="HG丸ｺﾞｼｯｸM-PRO"/>
                <a:cs typeface="HG丸ｺﾞｼｯｸM-PRO"/>
              </a:rPr>
              <a:t>アジャイルコーチ</a:t>
            </a:r>
            <a:endParaRPr lang="ja-JP" altLang="en-US" sz="2400" dirty="0">
              <a:solidFill>
                <a:prstClr val="black"/>
              </a:solidFill>
              <a:latin typeface="HG丸ｺﾞｼｯｸM-PRO"/>
              <a:ea typeface="HG丸ｺﾞｼｯｸM-PRO"/>
              <a:cs typeface="HG丸ｺﾞｼｯｸM-PRO"/>
            </a:endParaRPr>
          </a:p>
        </p:txBody>
      </p:sp>
      <p:sp>
        <p:nvSpPr>
          <p:cNvPr id="18" name="正方形/長方形 17"/>
          <p:cNvSpPr/>
          <p:nvPr/>
        </p:nvSpPr>
        <p:spPr>
          <a:xfrm>
            <a:off x="1509211" y="5361419"/>
            <a:ext cx="2094337" cy="366556"/>
          </a:xfrm>
          <a:prstGeom prst="rect">
            <a:avLst/>
          </a:prstGeom>
        </p:spPr>
        <p:txBody>
          <a:bodyPr wrap="square" lIns="84241" tIns="42120" rIns="84241" bIns="42120">
            <a:spAutoFit/>
          </a:bodyPr>
          <a:lstStyle/>
          <a:p>
            <a:r>
              <a:rPr lang="en-US" altLang="ja-JP" dirty="0">
                <a:solidFill>
                  <a:srgbClr val="000000"/>
                </a:solidFill>
                <a:latin typeface="Source Code Pro"/>
                <a:ea typeface="ヒラギノ角ゴ Pro W3"/>
                <a:cs typeface="Source Code Pro"/>
              </a:rPr>
              <a:t>@</a:t>
            </a:r>
            <a:r>
              <a:rPr lang="en-US" altLang="ja-JP" dirty="0" err="1">
                <a:solidFill>
                  <a:srgbClr val="000000"/>
                </a:solidFill>
                <a:latin typeface="Source Code Pro"/>
                <a:ea typeface="ヒラギノ角ゴ Pro W3"/>
                <a:cs typeface="Source Code Pro"/>
              </a:rPr>
              <a:t>tw_takubon</a:t>
            </a:r>
            <a:endParaRPr lang="ja-JP" altLang="en-US" dirty="0">
              <a:solidFill>
                <a:srgbClr val="000000"/>
              </a:solidFill>
              <a:latin typeface="Source Code Pro"/>
              <a:ea typeface="ヒラギノ角ゴ Pro W3"/>
              <a:cs typeface="Source Code Pro"/>
            </a:endParaRPr>
          </a:p>
        </p:txBody>
      </p:sp>
      <p:sp>
        <p:nvSpPr>
          <p:cNvPr id="19" name="正方形/長方形 18"/>
          <p:cNvSpPr/>
          <p:nvPr/>
        </p:nvSpPr>
        <p:spPr>
          <a:xfrm>
            <a:off x="1500560" y="5733850"/>
            <a:ext cx="5602977" cy="366556"/>
          </a:xfrm>
          <a:prstGeom prst="rect">
            <a:avLst/>
          </a:prstGeom>
        </p:spPr>
        <p:txBody>
          <a:bodyPr wrap="square" lIns="84241" tIns="42120" rIns="84241" bIns="42120">
            <a:spAutoFit/>
          </a:bodyPr>
          <a:lstStyle/>
          <a:p>
            <a:r>
              <a:rPr lang="en-US" altLang="ja-JP" u="sng" dirty="0">
                <a:solidFill>
                  <a:srgbClr val="000000"/>
                </a:solidFill>
                <a:latin typeface="Source Code Pro"/>
                <a:ea typeface="ヒラギノ角ゴ Pro W3"/>
                <a:cs typeface="Source Code Pro"/>
              </a:rPr>
              <a:t>http://</a:t>
            </a:r>
            <a:r>
              <a:rPr lang="en-US" altLang="ja-JP" u="sng" dirty="0" err="1">
                <a:solidFill>
                  <a:srgbClr val="000000"/>
                </a:solidFill>
                <a:latin typeface="Source Code Pro"/>
                <a:ea typeface="ヒラギノ角ゴ Pro W3"/>
                <a:cs typeface="Source Code Pro"/>
              </a:rPr>
              <a:t>facebook.com</a:t>
            </a:r>
            <a:r>
              <a:rPr lang="en-US" altLang="ja-JP" u="sng" dirty="0">
                <a:solidFill>
                  <a:srgbClr val="000000"/>
                </a:solidFill>
                <a:latin typeface="Source Code Pro"/>
                <a:ea typeface="ヒラギノ角ゴ Pro W3"/>
                <a:cs typeface="Source Code Pro"/>
              </a:rPr>
              <a:t>/</a:t>
            </a:r>
            <a:r>
              <a:rPr lang="en-US" altLang="ja-JP" u="sng" dirty="0" err="1">
                <a:solidFill>
                  <a:srgbClr val="000000"/>
                </a:solidFill>
                <a:latin typeface="Source Code Pro"/>
                <a:ea typeface="ヒラギノ角ゴ Pro W3"/>
                <a:cs typeface="Source Code Pro"/>
              </a:rPr>
              <a:t>kimura.takao</a:t>
            </a:r>
            <a:endParaRPr lang="ja-JP" altLang="en-US" dirty="0">
              <a:solidFill>
                <a:srgbClr val="000000"/>
              </a:solidFill>
              <a:latin typeface="Source Code Pro"/>
              <a:ea typeface="ヒラギノ角ゴ Pro W3"/>
              <a:cs typeface="Source Code Pro"/>
            </a:endParaRPr>
          </a:p>
        </p:txBody>
      </p:sp>
      <p:pic>
        <p:nvPicPr>
          <p:cNvPr id="2" name="図 1"/>
          <p:cNvPicPr>
            <a:picLocks noChangeAspect="1"/>
          </p:cNvPicPr>
          <p:nvPr/>
        </p:nvPicPr>
        <p:blipFill>
          <a:blip r:embed="rId7"/>
          <a:stretch>
            <a:fillRect/>
          </a:stretch>
        </p:blipFill>
        <p:spPr>
          <a:xfrm>
            <a:off x="4534260" y="702222"/>
            <a:ext cx="2976505" cy="1171603"/>
          </a:xfrm>
          <a:prstGeom prst="rect">
            <a:avLst/>
          </a:prstGeom>
        </p:spPr>
      </p:pic>
      <p:sp>
        <p:nvSpPr>
          <p:cNvPr id="21" name="正方形/長方形 20"/>
          <p:cNvSpPr/>
          <p:nvPr/>
        </p:nvSpPr>
        <p:spPr>
          <a:xfrm>
            <a:off x="1492723" y="6111399"/>
            <a:ext cx="6069892" cy="369318"/>
          </a:xfrm>
          <a:prstGeom prst="rect">
            <a:avLst/>
          </a:prstGeom>
        </p:spPr>
        <p:txBody>
          <a:bodyPr wrap="square" lIns="91257" tIns="45630" rIns="91257" bIns="45630">
            <a:spAutoFit/>
          </a:bodyPr>
          <a:lstStyle/>
          <a:p>
            <a:r>
              <a:rPr lang="en-US" altLang="ja-JP" u="sng" dirty="0">
                <a:solidFill>
                  <a:srgbClr val="000000"/>
                </a:solidFill>
                <a:latin typeface="Source Code Pro Medium"/>
                <a:ea typeface="HG丸ｺﾞｼｯｸM-PRO"/>
                <a:cs typeface="Source Code Pro Medium"/>
              </a:rPr>
              <a:t>http://</a:t>
            </a:r>
            <a:r>
              <a:rPr lang="en-US" altLang="ja-JP" u="sng" dirty="0" err="1">
                <a:solidFill>
                  <a:srgbClr val="000000"/>
                </a:solidFill>
                <a:latin typeface="Source Code Pro Medium"/>
                <a:ea typeface="HG丸ｺﾞｼｯｸM-PRO"/>
                <a:cs typeface="Source Code Pro Medium"/>
              </a:rPr>
              <a:t>about.me</a:t>
            </a:r>
            <a:r>
              <a:rPr lang="en-US" altLang="ja-JP" u="sng" dirty="0">
                <a:solidFill>
                  <a:srgbClr val="000000"/>
                </a:solidFill>
                <a:latin typeface="Source Code Pro Medium"/>
                <a:ea typeface="HG丸ｺﾞｼｯｸM-PRO"/>
                <a:cs typeface="Source Code Pro Medium"/>
              </a:rPr>
              <a:t>/</a:t>
            </a:r>
            <a:r>
              <a:rPr lang="en-US" altLang="ja-JP" u="sng" dirty="0" err="1">
                <a:solidFill>
                  <a:srgbClr val="000000"/>
                </a:solidFill>
                <a:latin typeface="Source Code Pro Medium"/>
                <a:ea typeface="HG丸ｺﾞｼｯｸM-PRO"/>
                <a:cs typeface="Source Code Pro Medium"/>
              </a:rPr>
              <a:t>tw_takubon</a:t>
            </a:r>
            <a:endParaRPr lang="en-US" altLang="ja-JP" u="sng" dirty="0">
              <a:solidFill>
                <a:srgbClr val="000000"/>
              </a:solidFill>
              <a:latin typeface="Source Code Pro Medium"/>
              <a:ea typeface="HG丸ｺﾞｼｯｸM-PRO"/>
              <a:cs typeface="Source Code Pro Medium"/>
            </a:endParaRPr>
          </a:p>
        </p:txBody>
      </p:sp>
      <p:pic>
        <p:nvPicPr>
          <p:cNvPr id="22" name="図 21" descr="kanataku.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2239" y="6242948"/>
            <a:ext cx="3252469" cy="497524"/>
          </a:xfrm>
          <a:prstGeom prst="rect">
            <a:avLst/>
          </a:prstGeom>
        </p:spPr>
      </p:pic>
      <p:pic>
        <p:nvPicPr>
          <p:cNvPr id="3" name="図 2"/>
          <p:cNvPicPr>
            <a:picLocks noChangeAspect="1"/>
          </p:cNvPicPr>
          <p:nvPr/>
        </p:nvPicPr>
        <p:blipFill>
          <a:blip r:embed="rId9"/>
          <a:stretch>
            <a:fillRect/>
          </a:stretch>
        </p:blipFill>
        <p:spPr>
          <a:xfrm>
            <a:off x="1125147" y="6139018"/>
            <a:ext cx="395501" cy="395501"/>
          </a:xfrm>
          <a:prstGeom prst="rect">
            <a:avLst/>
          </a:prstGeom>
        </p:spPr>
      </p:pic>
      <p:pic>
        <p:nvPicPr>
          <p:cNvPr id="4" name="図 3"/>
          <p:cNvPicPr>
            <a:picLocks noChangeAspect="1"/>
          </p:cNvPicPr>
          <p:nvPr/>
        </p:nvPicPr>
        <p:blipFill>
          <a:blip r:embed="rId10"/>
          <a:stretch>
            <a:fillRect/>
          </a:stretch>
        </p:blipFill>
        <p:spPr>
          <a:xfrm>
            <a:off x="6680323" y="1814781"/>
            <a:ext cx="941507" cy="596287"/>
          </a:xfrm>
          <a:prstGeom prst="rect">
            <a:avLst/>
          </a:prstGeom>
        </p:spPr>
      </p:pic>
      <p:pic>
        <p:nvPicPr>
          <p:cNvPr id="5" name="図 4" descr="9fe1e139-f8ff-4b34-99d3-84919b0780e3.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85225" y="723295"/>
            <a:ext cx="1152316" cy="1152316"/>
          </a:xfrm>
          <a:prstGeom prst="rect">
            <a:avLst/>
          </a:prstGeom>
        </p:spPr>
      </p:pic>
      <p:pic>
        <p:nvPicPr>
          <p:cNvPr id="23" name="図 22"/>
          <p:cNvPicPr>
            <a:picLocks noChangeAspect="1"/>
          </p:cNvPicPr>
          <p:nvPr/>
        </p:nvPicPr>
        <p:blipFill>
          <a:blip r:embed="rId12"/>
          <a:stretch>
            <a:fillRect/>
          </a:stretch>
        </p:blipFill>
        <p:spPr>
          <a:xfrm>
            <a:off x="6837365" y="3813375"/>
            <a:ext cx="2107343" cy="1407090"/>
          </a:xfrm>
          <a:prstGeom prst="rect">
            <a:avLst/>
          </a:prstGeom>
        </p:spPr>
      </p:pic>
      <p:pic>
        <p:nvPicPr>
          <p:cNvPr id="24" name="図 23"/>
          <p:cNvPicPr>
            <a:picLocks noChangeAspect="1"/>
          </p:cNvPicPr>
          <p:nvPr/>
        </p:nvPicPr>
        <p:blipFill>
          <a:blip r:embed="rId13"/>
          <a:stretch>
            <a:fillRect/>
          </a:stretch>
        </p:blipFill>
        <p:spPr>
          <a:xfrm>
            <a:off x="623411" y="396424"/>
            <a:ext cx="2297686" cy="627783"/>
          </a:xfrm>
          <a:prstGeom prst="rect">
            <a:avLst/>
          </a:prstGeom>
        </p:spPr>
      </p:pic>
      <p:pic>
        <p:nvPicPr>
          <p:cNvPr id="25" name="図 24"/>
          <p:cNvPicPr>
            <a:picLocks noChangeAspect="1"/>
          </p:cNvPicPr>
          <p:nvPr/>
        </p:nvPicPr>
        <p:blipFill rotWithShape="1">
          <a:blip r:embed="rId14">
            <a:extLst>
              <a:ext uri="{28A0092B-C50C-407E-A947-70E740481C1C}">
                <a14:useLocalDpi xmlns:a14="http://schemas.microsoft.com/office/drawing/2010/main" val="0"/>
              </a:ext>
            </a:extLst>
          </a:blip>
          <a:srcRect l="46812" t="20026" r="9061" b="24975"/>
          <a:stretch/>
        </p:blipFill>
        <p:spPr>
          <a:xfrm>
            <a:off x="475077" y="1236910"/>
            <a:ext cx="2446020" cy="2032485"/>
          </a:xfrm>
          <a:prstGeom prst="rect">
            <a:avLst/>
          </a:prstGeom>
        </p:spPr>
      </p:pic>
    </p:spTree>
    <p:extLst>
      <p:ext uri="{BB962C8B-B14F-4D97-AF65-F5344CB8AC3E}">
        <p14:creationId xmlns:p14="http://schemas.microsoft.com/office/powerpoint/2010/main" val="157371257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おことわり</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ただいま、翻訳中かつ、</a:t>
            </a:r>
            <a:r>
              <a:rPr kumimoji="1" lang="en-US" altLang="ja-JP" dirty="0" err="1" smtClean="0"/>
              <a:t>less.work</a:t>
            </a:r>
            <a:r>
              <a:rPr kumimoji="1" lang="ja-JP" altLang="en-US" dirty="0" smtClean="0"/>
              <a:t>の内容も変わることがあります。</a:t>
            </a:r>
            <a:br>
              <a:rPr kumimoji="1" lang="ja-JP" altLang="en-US" dirty="0" smtClean="0"/>
            </a:br>
            <a:r>
              <a:rPr kumimoji="1" lang="ja-JP" altLang="en-US" dirty="0" smtClean="0"/>
              <a:t>今回使用した用語について、今後変わることもあります</a:t>
            </a:r>
          </a:p>
          <a:p>
            <a:pPr marL="0" indent="0">
              <a:buNone/>
            </a:pPr>
            <a:endParaRPr kumimoji="1" lang="ja-JP" altLang="en-US" dirty="0" smtClean="0"/>
          </a:p>
          <a:p>
            <a:pPr marL="0" indent="0">
              <a:buNone/>
            </a:pPr>
            <a:r>
              <a:rPr kumimoji="1" lang="ja-JP" altLang="en-US" dirty="0" smtClean="0"/>
              <a:t>まだまだ理解が足りていないところもあるかも</a:t>
            </a:r>
            <a:r>
              <a:rPr kumimoji="1" lang="is-IS" altLang="ja-JP" dirty="0" smtClean="0"/>
              <a:t>…</a:t>
            </a:r>
            <a:endParaRPr kumimoji="1" lang="ja-JP" altLang="en-US" dirty="0"/>
          </a:p>
        </p:txBody>
      </p:sp>
    </p:spTree>
    <p:extLst>
      <p:ext uri="{BB962C8B-B14F-4D97-AF65-F5344CB8AC3E}">
        <p14:creationId xmlns:p14="http://schemas.microsoft.com/office/powerpoint/2010/main" val="143608479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LeSS</a:t>
            </a:r>
            <a:r>
              <a:rPr kumimoji="1" lang="en-US" altLang="ja-JP" dirty="0" smtClean="0"/>
              <a:t> Study</a:t>
            </a:r>
            <a:endParaRPr kumimoji="1" lang="ja-JP" altLang="en-US" dirty="0"/>
          </a:p>
        </p:txBody>
      </p:sp>
      <p:pic>
        <p:nvPicPr>
          <p:cNvPr id="4" name="コンテンツ プレースホルダー 3"/>
          <p:cNvPicPr>
            <a:picLocks noGrp="1" noChangeAspect="1"/>
          </p:cNvPicPr>
          <p:nvPr>
            <p:ph idx="1"/>
          </p:nvPr>
        </p:nvPicPr>
        <p:blipFill>
          <a:blip r:embed="rId3"/>
          <a:stretch>
            <a:fillRect/>
          </a:stretch>
        </p:blipFill>
        <p:spPr>
          <a:xfrm>
            <a:off x="621858" y="941388"/>
            <a:ext cx="5618922" cy="3694995"/>
          </a:xfrm>
          <a:prstGeom prst="rect">
            <a:avLst/>
          </a:prstGeom>
        </p:spPr>
      </p:pic>
      <p:pic>
        <p:nvPicPr>
          <p:cNvPr id="5" name="図 4"/>
          <p:cNvPicPr>
            <a:picLocks noChangeAspect="1"/>
          </p:cNvPicPr>
          <p:nvPr/>
        </p:nvPicPr>
        <p:blipFill rotWithShape="1">
          <a:blip r:embed="rId4"/>
          <a:srcRect l="21124" t="5140" r="4001"/>
          <a:stretch/>
        </p:blipFill>
        <p:spPr>
          <a:xfrm>
            <a:off x="3973586" y="2194560"/>
            <a:ext cx="4816084" cy="4012380"/>
          </a:xfrm>
          <a:prstGeom prst="rect">
            <a:avLst/>
          </a:prstGeom>
        </p:spPr>
      </p:pic>
      <p:sp>
        <p:nvSpPr>
          <p:cNvPr id="6" name="正方形/長方形 5"/>
          <p:cNvSpPr/>
          <p:nvPr/>
        </p:nvSpPr>
        <p:spPr>
          <a:xfrm>
            <a:off x="4564063" y="6206940"/>
            <a:ext cx="4572000" cy="307777"/>
          </a:xfrm>
          <a:prstGeom prst="rect">
            <a:avLst/>
          </a:prstGeom>
        </p:spPr>
        <p:txBody>
          <a:bodyPr>
            <a:spAutoFit/>
          </a:bodyPr>
          <a:lstStyle/>
          <a:p>
            <a:r>
              <a:rPr lang="ja-JP" altLang="en-US" sz="1400" dirty="0">
                <a:latin typeface="Meiryo" charset="-128"/>
                <a:ea typeface="Meiryo" charset="-128"/>
                <a:cs typeface="Meiryo" charset="-128"/>
              </a:rPr>
              <a:t>https://www.facebook.com/groups/less.study/</a:t>
            </a:r>
          </a:p>
        </p:txBody>
      </p:sp>
      <p:sp>
        <p:nvSpPr>
          <p:cNvPr id="7" name="正方形/長方形 6"/>
          <p:cNvSpPr/>
          <p:nvPr/>
        </p:nvSpPr>
        <p:spPr>
          <a:xfrm>
            <a:off x="543657" y="4638069"/>
            <a:ext cx="3083536" cy="307777"/>
          </a:xfrm>
          <a:prstGeom prst="rect">
            <a:avLst/>
          </a:prstGeom>
        </p:spPr>
        <p:txBody>
          <a:bodyPr wrap="none">
            <a:spAutoFit/>
          </a:bodyPr>
          <a:lstStyle/>
          <a:p>
            <a:r>
              <a:rPr lang="ja-JP" altLang="en-US" sz="1400">
                <a:latin typeface="Meiryo" charset="-128"/>
                <a:ea typeface="Meiryo" charset="-128"/>
                <a:cs typeface="Meiryo" charset="-128"/>
              </a:rPr>
              <a:t>https://less-study.doorkeeper.jp/</a:t>
            </a:r>
          </a:p>
        </p:txBody>
      </p:sp>
    </p:spTree>
    <p:extLst>
      <p:ext uri="{BB962C8B-B14F-4D97-AF65-F5344CB8AC3E}">
        <p14:creationId xmlns:p14="http://schemas.microsoft.com/office/powerpoint/2010/main" val="1373590686"/>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アジェンダ</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err="1" smtClean="0"/>
              <a:t>LeSS</a:t>
            </a:r>
            <a:r>
              <a:rPr kumimoji="1" lang="ja-JP" altLang="en-US" dirty="0" smtClean="0"/>
              <a:t>の特徴</a:t>
            </a:r>
          </a:p>
          <a:p>
            <a:r>
              <a:rPr lang="en-US" altLang="ja-JP" dirty="0" err="1" smtClean="0"/>
              <a:t>LeSS</a:t>
            </a:r>
            <a:r>
              <a:rPr lang="ja-JP" altLang="en-US" dirty="0" smtClean="0"/>
              <a:t>のフレームワーク</a:t>
            </a:r>
          </a:p>
          <a:p>
            <a:pPr lvl="1"/>
            <a:r>
              <a:rPr kumimoji="1" lang="ja-JP" altLang="en-US" dirty="0" smtClean="0"/>
              <a:t>ロール</a:t>
            </a:r>
          </a:p>
          <a:p>
            <a:pPr lvl="1"/>
            <a:r>
              <a:rPr kumimoji="1" lang="ja-JP" altLang="en-US" dirty="0" smtClean="0"/>
              <a:t>イベント</a:t>
            </a:r>
          </a:p>
          <a:p>
            <a:pPr lvl="1"/>
            <a:r>
              <a:rPr kumimoji="1" lang="ja-JP" altLang="en-US" dirty="0" smtClean="0"/>
              <a:t>成果物</a:t>
            </a:r>
            <a:endParaRPr kumimoji="1" lang="ja-JP" altLang="en-US" dirty="0"/>
          </a:p>
        </p:txBody>
      </p:sp>
    </p:spTree>
    <p:extLst>
      <p:ext uri="{BB962C8B-B14F-4D97-AF65-F5344CB8AC3E}">
        <p14:creationId xmlns:p14="http://schemas.microsoft.com/office/powerpoint/2010/main" val="162066521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sz="4000" dirty="0" err="1" smtClean="0"/>
              <a:t>LeSS</a:t>
            </a:r>
            <a:r>
              <a:rPr kumimoji="1" lang="en-US" altLang="ja-JP" sz="4000" dirty="0" smtClean="0"/>
              <a:t> = </a:t>
            </a:r>
            <a:r>
              <a:rPr kumimoji="1" lang="ja-JP" altLang="en-US" sz="4000" dirty="0" smtClean="0"/>
              <a:t>スケールした</a:t>
            </a:r>
            <a:r>
              <a:rPr kumimoji="1" lang="en-US" altLang="ja-JP" sz="4000" dirty="0" smtClean="0"/>
              <a:t>Scrum</a:t>
            </a:r>
            <a:endParaRPr kumimoji="1" lang="ja-JP" altLang="en-US" sz="4000" dirty="0"/>
          </a:p>
        </p:txBody>
      </p:sp>
    </p:spTree>
    <p:extLst>
      <p:ext uri="{BB962C8B-B14F-4D97-AF65-F5344CB8AC3E}">
        <p14:creationId xmlns:p14="http://schemas.microsoft.com/office/powerpoint/2010/main" val="162293268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err="1" smtClean="0"/>
              <a:t>LeSS</a:t>
            </a:r>
            <a:r>
              <a:rPr kumimoji="1" lang="en-US" altLang="ja-JP" sz="4000" dirty="0" smtClean="0"/>
              <a:t> = </a:t>
            </a:r>
            <a:r>
              <a:rPr kumimoji="1" lang="ja-JP" altLang="en-US" sz="4000" dirty="0" smtClean="0"/>
              <a:t>スケールした</a:t>
            </a:r>
            <a:r>
              <a:rPr kumimoji="1" lang="en-US" altLang="ja-JP" sz="4000" dirty="0" smtClean="0"/>
              <a:t> Scrum</a:t>
            </a:r>
            <a:endParaRPr kumimoji="1" lang="ja-JP" altLang="en-US" sz="4000" dirty="0"/>
          </a:p>
        </p:txBody>
      </p:sp>
      <p:sp>
        <p:nvSpPr>
          <p:cNvPr id="3" name="コンテンツ プレースホルダー 2"/>
          <p:cNvSpPr>
            <a:spLocks noGrp="1"/>
          </p:cNvSpPr>
          <p:nvPr>
            <p:ph idx="1"/>
          </p:nvPr>
        </p:nvSpPr>
        <p:spPr/>
        <p:txBody>
          <a:bodyPr/>
          <a:lstStyle/>
          <a:p>
            <a:r>
              <a:rPr lang="ja-JP" altLang="en-US" sz="2800" dirty="0"/>
              <a:t>スクラムは、</a:t>
            </a:r>
            <a:r>
              <a:rPr lang="ja-JP" altLang="en-US" sz="2800" b="1" dirty="0">
                <a:solidFill>
                  <a:srgbClr val="FF0000"/>
                </a:solidFill>
              </a:rPr>
              <a:t>抽象的</a:t>
            </a:r>
            <a:r>
              <a:rPr lang="ja-JP" altLang="en-US" sz="2800" b="1" dirty="0" smtClean="0">
                <a:solidFill>
                  <a:srgbClr val="FF0000"/>
                </a:solidFill>
              </a:rPr>
              <a:t>な原則</a:t>
            </a:r>
            <a:r>
              <a:rPr lang="ja-JP" altLang="en-US" sz="2800" dirty="0" smtClean="0"/>
              <a:t>と</a:t>
            </a:r>
            <a:r>
              <a:rPr lang="ja-JP" altLang="en-US" sz="2800" b="1" dirty="0">
                <a:solidFill>
                  <a:srgbClr val="FF0000"/>
                </a:solidFill>
              </a:rPr>
              <a:t>具体的な経験則</a:t>
            </a:r>
            <a:r>
              <a:rPr lang="ja-JP" altLang="en-US" sz="2800" dirty="0"/>
              <a:t>のいいとこ取りをバランス良くしている</a:t>
            </a:r>
          </a:p>
          <a:p>
            <a:endParaRPr lang="en-US" altLang="ja-JP" sz="2800" dirty="0" smtClean="0"/>
          </a:p>
          <a:p>
            <a:r>
              <a:rPr lang="ja-JP" altLang="en-US" sz="2800" dirty="0" smtClean="0"/>
              <a:t>大規模スクラムをスクラムのようにする</a:t>
            </a:r>
            <a:r>
              <a:rPr lang="ja-JP" altLang="en-US" sz="2800" dirty="0"/>
              <a:t>ために</a:t>
            </a:r>
            <a:r>
              <a:rPr lang="ja-JP" altLang="en-US" sz="2800" dirty="0" smtClean="0"/>
              <a:t>は、</a:t>
            </a:r>
            <a:r>
              <a:rPr lang="ja-JP" altLang="en-US" sz="2800" b="1" dirty="0" smtClean="0">
                <a:solidFill>
                  <a:srgbClr val="FF0000"/>
                </a:solidFill>
              </a:rPr>
              <a:t>同じバランスを見つける必要</a:t>
            </a:r>
            <a:r>
              <a:rPr lang="ja-JP" altLang="en-US" sz="2800" b="1" dirty="0">
                <a:solidFill>
                  <a:srgbClr val="FF0000"/>
                </a:solidFill>
              </a:rPr>
              <a:t>が</a:t>
            </a:r>
            <a:r>
              <a:rPr lang="ja-JP" altLang="en-US" sz="2800" b="1" dirty="0" smtClean="0">
                <a:solidFill>
                  <a:srgbClr val="FF0000"/>
                </a:solidFill>
              </a:rPr>
              <a:t>ある</a:t>
            </a:r>
            <a:endParaRPr lang="en-US" altLang="ja-JP" sz="2800" b="1" dirty="0" smtClean="0">
              <a:solidFill>
                <a:srgbClr val="FF0000"/>
              </a:solidFill>
            </a:endParaRPr>
          </a:p>
          <a:p>
            <a:endParaRPr lang="en-US" altLang="ja-JP" sz="2800" dirty="0"/>
          </a:p>
          <a:p>
            <a:r>
              <a:rPr lang="ja-JP" altLang="en-US" sz="2800" dirty="0" smtClean="0"/>
              <a:t>大規模なグループでは、</a:t>
            </a:r>
            <a:r>
              <a:rPr lang="en-US" altLang="ja-JP" sz="2800" dirty="0" err="1" smtClean="0"/>
              <a:t>LeSS</a:t>
            </a:r>
            <a:r>
              <a:rPr lang="ja-JP" altLang="en-US" sz="2800" dirty="0" smtClean="0"/>
              <a:t>は、</a:t>
            </a:r>
            <a:r>
              <a:rPr lang="ja-JP" altLang="en-US" sz="2800" b="1" dirty="0" smtClean="0">
                <a:solidFill>
                  <a:srgbClr val="FF0000"/>
                </a:solidFill>
              </a:rPr>
              <a:t>定義された具体的な要素</a:t>
            </a:r>
            <a:r>
              <a:rPr lang="ja-JP" altLang="en-US" sz="2800" dirty="0" smtClean="0"/>
              <a:t>と、</a:t>
            </a:r>
            <a:r>
              <a:rPr lang="ja-JP" altLang="en-US" sz="2800" b="1" dirty="0" smtClean="0">
                <a:solidFill>
                  <a:srgbClr val="FF0000"/>
                </a:solidFill>
              </a:rPr>
              <a:t>経験的なプロセスコントロール</a:t>
            </a:r>
            <a:r>
              <a:rPr lang="ja-JP" altLang="en-US" sz="2800" dirty="0" smtClean="0"/>
              <a:t>のいいとこ取りになっている</a:t>
            </a:r>
            <a:endParaRPr lang="ja-JP" altLang="en-US" sz="2800" dirty="0"/>
          </a:p>
          <a:p>
            <a:endParaRPr lang="ja-JP" altLang="en-US" sz="2800" dirty="0"/>
          </a:p>
          <a:p>
            <a:pPr marL="0" indent="0">
              <a:buNone/>
            </a:pPr>
            <a:endParaRPr kumimoji="1" lang="ja-JP" altLang="en-US" sz="2800" dirty="0"/>
          </a:p>
        </p:txBody>
      </p:sp>
    </p:spTree>
    <p:extLst>
      <p:ext uri="{BB962C8B-B14F-4D97-AF65-F5344CB8AC3E}">
        <p14:creationId xmlns:p14="http://schemas.microsoft.com/office/powerpoint/2010/main" val="581444015"/>
      </p:ext>
    </p:extLst>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kanataku_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タイトル（上）">
      <a:majorFont>
        <a:latin typeface="ヒラギノ角ゴ Std W8"/>
        <a:ea typeface="ヒラギノ角ゴ Std W8"/>
        <a:cs typeface="ヒラギノ角ゴ Std W8"/>
      </a:majorFont>
      <a:minorFont>
        <a:latin typeface="ヒラギノ角ゴ Pro W3"/>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lnDef>
  </a:objectDefaults>
  <a:extraClrSchemeLst>
    <a:extraClrScheme>
      <a:clrScheme name="タイトル（上）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4" id="{6DED2034-D723-2B4B-9D4E-B5A4A5F84B9B}" vid="{D4A1AEC6-7C6B-9544-A4E9-4EA2020FDD0F}"/>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2015_gaiax_kimura</Template>
  <TotalTime>6838</TotalTime>
  <Words>1690</Words>
  <Application>Microsoft Macintosh PowerPoint</Application>
  <PresentationFormat>画面に合わせる (4:3)</PresentationFormat>
  <Paragraphs>302</Paragraphs>
  <Slides>43</Slides>
  <Notes>10</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43</vt:i4>
      </vt:variant>
    </vt:vector>
  </HeadingPairs>
  <TitlesOfParts>
    <vt:vector size="55" baseType="lpstr">
      <vt:lpstr>Calibri</vt:lpstr>
      <vt:lpstr>HG丸ｺﾞｼｯｸM-PRO</vt:lpstr>
      <vt:lpstr>Meiryo</vt:lpstr>
      <vt:lpstr>ＭＳ Ｐゴシック</vt:lpstr>
      <vt:lpstr>Source Code Pro</vt:lpstr>
      <vt:lpstr>Source Code Pro Medium</vt:lpstr>
      <vt:lpstr>Wingdings</vt:lpstr>
      <vt:lpstr>Yu Gothic</vt:lpstr>
      <vt:lpstr>ヒラギノ角ゴ Pro W3</vt:lpstr>
      <vt:lpstr>ヒラギノ角ゴ Std W8</vt:lpstr>
      <vt:lpstr>メイリオ</vt:lpstr>
      <vt:lpstr>2015_kanataku_white</vt:lpstr>
      <vt:lpstr>LeSS 概要</vt:lpstr>
      <vt:lpstr>PowerPoint プレゼンテーション</vt:lpstr>
      <vt:lpstr>PowerPoint プレゼンテーション</vt:lpstr>
      <vt:lpstr>PowerPoint プレゼンテーション</vt:lpstr>
      <vt:lpstr>おことわり</vt:lpstr>
      <vt:lpstr>LeSS Study</vt:lpstr>
      <vt:lpstr>アジェンダ</vt:lpstr>
      <vt:lpstr>LeSS = スケールしたScrum</vt:lpstr>
      <vt:lpstr>LeSS = スケールした Scrum</vt:lpstr>
      <vt:lpstr>LeSSの方向性</vt:lpstr>
      <vt:lpstr>Why LeSS</vt:lpstr>
      <vt:lpstr>LeSSはスクラム</vt:lpstr>
      <vt:lpstr>２つのスケーリングフレームワーク</vt:lpstr>
      <vt:lpstr>基本は1チームのスクラムと同じ </vt:lpstr>
      <vt:lpstr>LeSSのプロセス</vt:lpstr>
      <vt:lpstr>LeSS でのロール</vt:lpstr>
      <vt:lpstr>LeSS でのイベント</vt:lpstr>
      <vt:lpstr>LeSS での成果物</vt:lpstr>
      <vt:lpstr>スプリントプランニング1</vt:lpstr>
      <vt:lpstr>スプリントプランニング2</vt:lpstr>
      <vt:lpstr>デイリースクラム</vt:lpstr>
      <vt:lpstr>(スクラムオブスクラム)</vt:lpstr>
      <vt:lpstr>スプリントレビュー</vt:lpstr>
      <vt:lpstr>プロダクトバックログリファインメント</vt:lpstr>
      <vt:lpstr>全体的な プロダクトバックログリファインメント</vt:lpstr>
      <vt:lpstr>チームレベルの プロダクトバックログリファインメント</vt:lpstr>
      <vt:lpstr>マルチチームの プロダクトバックログリファインメント</vt:lpstr>
      <vt:lpstr>レトロスペクティブ</vt:lpstr>
      <vt:lpstr>全体的なレトロスペクティブ</vt:lpstr>
      <vt:lpstr>スケーリング手法とアプローチ</vt:lpstr>
      <vt:lpstr>LeSS まとめ</vt:lpstr>
      <vt:lpstr>PowerPoint プレゼンテーション</vt:lpstr>
      <vt:lpstr>さらに大規模な開発での工夫 (LeSS Huge)</vt:lpstr>
      <vt:lpstr>LeSS Huge</vt:lpstr>
      <vt:lpstr>PowerPoint プレゼンテーション</vt:lpstr>
      <vt:lpstr>LeSS Huge</vt:lpstr>
      <vt:lpstr>要求エリア</vt:lpstr>
      <vt:lpstr>エリアプロダクトオーナー</vt:lpstr>
      <vt:lpstr>プロダクトオーナーチーム</vt:lpstr>
      <vt:lpstr>さらに大規模な開発での工夫(LeSS Huge) まとめ</vt:lpstr>
      <vt:lpstr>LeSS Study</vt:lpstr>
      <vt:lpstr>PowerPoint プレゼンテーション</vt:lpstr>
      <vt:lpstr>PowerPoint プレゼンテーション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72</cp:revision>
  <dcterms:created xsi:type="dcterms:W3CDTF">2015-11-22T00:30:41Z</dcterms:created>
  <dcterms:modified xsi:type="dcterms:W3CDTF">2015-12-31T08:16:30Z</dcterms:modified>
</cp:coreProperties>
</file>